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7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0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1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258" r:id="rId4"/>
    <p:sldId id="269" r:id="rId5"/>
    <p:sldId id="439" r:id="rId6"/>
    <p:sldId id="500" r:id="rId7"/>
    <p:sldId id="501" r:id="rId8"/>
    <p:sldId id="502" r:id="rId9"/>
    <p:sldId id="504" r:id="rId10"/>
    <p:sldId id="279" r:id="rId11"/>
    <p:sldId id="388" r:id="rId12"/>
    <p:sldId id="389" r:id="rId13"/>
    <p:sldId id="274" r:id="rId14"/>
    <p:sldId id="342" r:id="rId15"/>
    <p:sldId id="343" r:id="rId16"/>
    <p:sldId id="344" r:id="rId17"/>
    <p:sldId id="345" r:id="rId18"/>
    <p:sldId id="390" r:id="rId19"/>
    <p:sldId id="391" r:id="rId20"/>
    <p:sldId id="267" r:id="rId21"/>
    <p:sldId id="290" r:id="rId22"/>
    <p:sldId id="392" r:id="rId23"/>
    <p:sldId id="413" r:id="rId24"/>
    <p:sldId id="393" r:id="rId25"/>
    <p:sldId id="394" r:id="rId26"/>
    <p:sldId id="395" r:id="rId27"/>
    <p:sldId id="397" r:id="rId28"/>
    <p:sldId id="398" r:id="rId29"/>
    <p:sldId id="505" r:id="rId30"/>
    <p:sldId id="506" r:id="rId31"/>
    <p:sldId id="507" r:id="rId32"/>
    <p:sldId id="508" r:id="rId33"/>
    <p:sldId id="509" r:id="rId34"/>
    <p:sldId id="510" r:id="rId35"/>
    <p:sldId id="511" r:id="rId36"/>
    <p:sldId id="400" r:id="rId37"/>
    <p:sldId id="401" r:id="rId38"/>
    <p:sldId id="268" r:id="rId39"/>
    <p:sldId id="414" r:id="rId40"/>
    <p:sldId id="440" r:id="rId41"/>
    <p:sldId id="441" r:id="rId42"/>
    <p:sldId id="403" r:id="rId43"/>
    <p:sldId id="452" r:id="rId44"/>
    <p:sldId id="453" r:id="rId45"/>
    <p:sldId id="442" r:id="rId46"/>
    <p:sldId id="443" r:id="rId47"/>
    <p:sldId id="444" r:id="rId48"/>
    <p:sldId id="404" r:id="rId49"/>
    <p:sldId id="405" r:id="rId50"/>
    <p:sldId id="445" r:id="rId51"/>
    <p:sldId id="457" r:id="rId52"/>
    <p:sldId id="456" r:id="rId53"/>
    <p:sldId id="458" r:id="rId54"/>
    <p:sldId id="459" r:id="rId55"/>
    <p:sldId id="450" r:id="rId56"/>
    <p:sldId id="451" r:id="rId57"/>
    <p:sldId id="449" r:id="rId58"/>
    <p:sldId id="446" r:id="rId59"/>
    <p:sldId id="447" r:id="rId60"/>
    <p:sldId id="448" r:id="rId61"/>
    <p:sldId id="406" r:id="rId62"/>
    <p:sldId id="454" r:id="rId63"/>
    <p:sldId id="460" r:id="rId64"/>
    <p:sldId id="461" r:id="rId65"/>
    <p:sldId id="546" r:id="rId66"/>
    <p:sldId id="547" r:id="rId67"/>
    <p:sldId id="548" r:id="rId68"/>
    <p:sldId id="549" r:id="rId69"/>
    <p:sldId id="550" r:id="rId70"/>
    <p:sldId id="551" r:id="rId71"/>
    <p:sldId id="552" r:id="rId72"/>
    <p:sldId id="553" r:id="rId73"/>
    <p:sldId id="512" r:id="rId74"/>
    <p:sldId id="462" r:id="rId75"/>
    <p:sldId id="465" r:id="rId76"/>
    <p:sldId id="464" r:id="rId77"/>
    <p:sldId id="467" r:id="rId78"/>
    <p:sldId id="541" r:id="rId79"/>
    <p:sldId id="542" r:id="rId80"/>
    <p:sldId id="543" r:id="rId81"/>
    <p:sldId id="544" r:id="rId82"/>
    <p:sldId id="468" r:id="rId83"/>
    <p:sldId id="469" r:id="rId84"/>
    <p:sldId id="470" r:id="rId85"/>
    <p:sldId id="471" r:id="rId86"/>
    <p:sldId id="472" r:id="rId87"/>
    <p:sldId id="473" r:id="rId88"/>
    <p:sldId id="476" r:id="rId89"/>
    <p:sldId id="477" r:id="rId90"/>
    <p:sldId id="478" r:id="rId91"/>
    <p:sldId id="479" r:id="rId92"/>
    <p:sldId id="480" r:id="rId93"/>
    <p:sldId id="499" r:id="rId94"/>
    <p:sldId id="481" r:id="rId95"/>
    <p:sldId id="482" r:id="rId96"/>
    <p:sldId id="483" r:id="rId97"/>
    <p:sldId id="484" r:id="rId98"/>
    <p:sldId id="485" r:id="rId99"/>
    <p:sldId id="486" r:id="rId100"/>
    <p:sldId id="487" r:id="rId101"/>
    <p:sldId id="488" r:id="rId102"/>
    <p:sldId id="513" r:id="rId103"/>
    <p:sldId id="517" r:id="rId104"/>
    <p:sldId id="514" r:id="rId105"/>
    <p:sldId id="515" r:id="rId106"/>
    <p:sldId id="545" r:id="rId107"/>
    <p:sldId id="516" r:id="rId108"/>
    <p:sldId id="519" r:id="rId109"/>
    <p:sldId id="521" r:id="rId110"/>
    <p:sldId id="520" r:id="rId111"/>
    <p:sldId id="518" r:id="rId112"/>
    <p:sldId id="522" r:id="rId113"/>
    <p:sldId id="523" r:id="rId114"/>
    <p:sldId id="524" r:id="rId115"/>
    <p:sldId id="525" r:id="rId116"/>
    <p:sldId id="526" r:id="rId117"/>
    <p:sldId id="540" r:id="rId118"/>
    <p:sldId id="527" r:id="rId119"/>
    <p:sldId id="528" r:id="rId120"/>
    <p:sldId id="529" r:id="rId121"/>
    <p:sldId id="530" r:id="rId122"/>
    <p:sldId id="531" r:id="rId123"/>
    <p:sldId id="532" r:id="rId124"/>
    <p:sldId id="533" r:id="rId125"/>
    <p:sldId id="534" r:id="rId126"/>
    <p:sldId id="535" r:id="rId127"/>
    <p:sldId id="536" r:id="rId128"/>
    <p:sldId id="537" r:id="rId129"/>
    <p:sldId id="538" r:id="rId130"/>
    <p:sldId id="490" r:id="rId131"/>
    <p:sldId id="491" r:id="rId132"/>
    <p:sldId id="492" r:id="rId133"/>
    <p:sldId id="493" r:id="rId134"/>
    <p:sldId id="494" r:id="rId135"/>
    <p:sldId id="495" r:id="rId136"/>
    <p:sldId id="496" r:id="rId137"/>
    <p:sldId id="498" r:id="rId138"/>
    <p:sldId id="497" r:id="rId139"/>
    <p:sldId id="324" r:id="rId140"/>
    <p:sldId id="325" r:id="rId1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1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F916-B031-46C7-A7FC-683E268B20C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B9F0-8A4C-42C8-9D12-F20B86B3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06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5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add this in graph, it suits </a:t>
            </a:r>
            <a:r>
              <a:rPr lang="en-US"/>
              <a:t>more there</a:t>
            </a:r>
            <a:r>
              <a:rPr lang="en-US" baseline="0"/>
              <a:t> than in trees.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AB9F0-8A4C-42C8-9D12-F20B86B3FB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1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4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8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5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2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4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5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6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5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251A7-24C7-47B6-B45B-F813C80D1982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7CC1-EE11-4603-A8BF-1E9698DFC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47" Type="http://schemas.openxmlformats.org/officeDocument/2006/relationships/slideLayout" Target="../slideLayouts/slideLayout2.xml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9" Type="http://schemas.openxmlformats.org/officeDocument/2006/relationships/tags" Target="../tags/tag195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tags" Target="../tags/tag211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tags" Target="../tags/tag210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tags" Target="../tags/tag209.xml"/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tags" Target="../tags/tag212.xml"/><Relationship Id="rId20" Type="http://schemas.openxmlformats.org/officeDocument/2006/relationships/tags" Target="../tags/tag186.xml"/><Relationship Id="rId41" Type="http://schemas.openxmlformats.org/officeDocument/2006/relationships/tags" Target="../tags/tag20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tags" Target="../tags/tag238.xml"/><Relationship Id="rId39" Type="http://schemas.openxmlformats.org/officeDocument/2006/relationships/tags" Target="../tags/tag251.xml"/><Relationship Id="rId21" Type="http://schemas.openxmlformats.org/officeDocument/2006/relationships/tags" Target="../tags/tag233.xml"/><Relationship Id="rId34" Type="http://schemas.openxmlformats.org/officeDocument/2006/relationships/tags" Target="../tags/tag246.xml"/><Relationship Id="rId42" Type="http://schemas.openxmlformats.org/officeDocument/2006/relationships/tags" Target="../tags/tag254.xml"/><Relationship Id="rId47" Type="http://schemas.openxmlformats.org/officeDocument/2006/relationships/tags" Target="../tags/tag259.xml"/><Relationship Id="rId50" Type="http://schemas.openxmlformats.org/officeDocument/2006/relationships/tags" Target="../tags/tag262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9" Type="http://schemas.openxmlformats.org/officeDocument/2006/relationships/tags" Target="../tags/tag241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32" Type="http://schemas.openxmlformats.org/officeDocument/2006/relationships/tags" Target="../tags/tag244.xml"/><Relationship Id="rId37" Type="http://schemas.openxmlformats.org/officeDocument/2006/relationships/tags" Target="../tags/tag249.xml"/><Relationship Id="rId40" Type="http://schemas.openxmlformats.org/officeDocument/2006/relationships/tags" Target="../tags/tag252.xml"/><Relationship Id="rId45" Type="http://schemas.openxmlformats.org/officeDocument/2006/relationships/tags" Target="../tags/tag257.xml"/><Relationship Id="rId53" Type="http://schemas.openxmlformats.org/officeDocument/2006/relationships/tags" Target="../tags/tag265.xml"/><Relationship Id="rId5" Type="http://schemas.openxmlformats.org/officeDocument/2006/relationships/tags" Target="../tags/tag217.xml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31" Type="http://schemas.openxmlformats.org/officeDocument/2006/relationships/tags" Target="../tags/tag243.xml"/><Relationship Id="rId44" Type="http://schemas.openxmlformats.org/officeDocument/2006/relationships/tags" Target="../tags/tag256.xml"/><Relationship Id="rId52" Type="http://schemas.openxmlformats.org/officeDocument/2006/relationships/tags" Target="../tags/tag264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tags" Target="../tags/tag239.xml"/><Relationship Id="rId30" Type="http://schemas.openxmlformats.org/officeDocument/2006/relationships/tags" Target="../tags/tag242.xml"/><Relationship Id="rId35" Type="http://schemas.openxmlformats.org/officeDocument/2006/relationships/tags" Target="../tags/tag247.xml"/><Relationship Id="rId43" Type="http://schemas.openxmlformats.org/officeDocument/2006/relationships/tags" Target="../tags/tag255.xml"/><Relationship Id="rId48" Type="http://schemas.openxmlformats.org/officeDocument/2006/relationships/tags" Target="../tags/tag260.xml"/><Relationship Id="rId8" Type="http://schemas.openxmlformats.org/officeDocument/2006/relationships/tags" Target="../tags/tag220.xml"/><Relationship Id="rId51" Type="http://schemas.openxmlformats.org/officeDocument/2006/relationships/tags" Target="../tags/tag263.xml"/><Relationship Id="rId3" Type="http://schemas.openxmlformats.org/officeDocument/2006/relationships/tags" Target="../tags/tag215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tags" Target="../tags/tag237.xml"/><Relationship Id="rId33" Type="http://schemas.openxmlformats.org/officeDocument/2006/relationships/tags" Target="../tags/tag245.xml"/><Relationship Id="rId38" Type="http://schemas.openxmlformats.org/officeDocument/2006/relationships/tags" Target="../tags/tag250.xml"/><Relationship Id="rId46" Type="http://schemas.openxmlformats.org/officeDocument/2006/relationships/tags" Target="../tags/tag258.xml"/><Relationship Id="rId20" Type="http://schemas.openxmlformats.org/officeDocument/2006/relationships/tags" Target="../tags/tag232.xml"/><Relationship Id="rId41" Type="http://schemas.openxmlformats.org/officeDocument/2006/relationships/tags" Target="../tags/tag253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tags" Target="../tags/tag240.xml"/><Relationship Id="rId36" Type="http://schemas.openxmlformats.org/officeDocument/2006/relationships/tags" Target="../tags/tag248.xml"/><Relationship Id="rId49" Type="http://schemas.openxmlformats.org/officeDocument/2006/relationships/tags" Target="../tags/tag26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notesSlide" Target="../notesSlides/notesSlide4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notesSlide" Target="../notesSlides/notesSlide6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3" Type="http://schemas.openxmlformats.org/officeDocument/2006/relationships/tags" Target="../tags/tag95.xml"/><Relationship Id="rId21" Type="http://schemas.openxmlformats.org/officeDocument/2006/relationships/tags" Target="../tags/tag113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notesSlide" Target="../notesSlides/notesSlide7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notesSlide" Target="../notesSlides/notesSlide8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(heading)"/>
              </a:rPr>
              <a:t>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Fira sans"/>
              </a:rPr>
              <a:t>swatimali@somaiya.edu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10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Tree Data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tree is an abstract model of a hierarchical structure that consists of nodes with a parent-child relationship. </a:t>
            </a:r>
          </a:p>
          <a:p>
            <a:pPr>
              <a:lnSpc>
                <a:spcPct val="90000"/>
              </a:lnSpc>
            </a:pPr>
            <a:r>
              <a:rPr lang="en-US" dirty="0"/>
              <a:t>Tree is a sequence of nodes </a:t>
            </a:r>
          </a:p>
          <a:p>
            <a:pPr>
              <a:lnSpc>
                <a:spcPct val="90000"/>
              </a:lnSpc>
            </a:pPr>
            <a:r>
              <a:rPr lang="en-US" dirty="0"/>
              <a:t>There is a starting node known as a root node </a:t>
            </a:r>
          </a:p>
          <a:p>
            <a:pPr>
              <a:lnSpc>
                <a:spcPct val="90000"/>
              </a:lnSpc>
            </a:pPr>
            <a:r>
              <a:rPr lang="en-US" dirty="0"/>
              <a:t>Every node other than the root has a parent node. </a:t>
            </a:r>
          </a:p>
          <a:p>
            <a:pPr>
              <a:lnSpc>
                <a:spcPct val="90000"/>
              </a:lnSpc>
            </a:pPr>
            <a:r>
              <a:rPr lang="en-US" dirty="0"/>
              <a:t>Nodes may have any number of children </a:t>
            </a:r>
            <a:endParaRPr lang="en-US" dirty="0">
              <a:latin typeface="Fira sans"/>
            </a:endParaRP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348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sp>
        <p:nvSpPr>
          <p:cNvPr id="27" name="Triangle 26"/>
          <p:cNvSpPr/>
          <p:nvPr/>
        </p:nvSpPr>
        <p:spPr>
          <a:xfrm flipH="1">
            <a:off x="4870822" y="343286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 flipH="1">
            <a:off x="5876176" y="4599779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 flipH="1">
            <a:off x="7169030" y="4599779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AutoShape 103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7191913" y="3865185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H="1">
            <a:off x="6449927" y="3901405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 flipH="1">
            <a:off x="6288930" y="1690688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 flipH="1">
            <a:off x="6830972" y="3384295"/>
            <a:ext cx="451279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7" name="AutoShape 1034"/>
          <p:cNvCxnSpPr>
            <a:cxnSpLocks noChangeShapeType="1"/>
            <a:endCxn id="27" idx="0"/>
          </p:cNvCxnSpPr>
          <p:nvPr>
            <p:custDataLst>
              <p:tags r:id="rId4"/>
            </p:custDataLst>
          </p:nvPr>
        </p:nvCxnSpPr>
        <p:spPr bwMode="auto">
          <a:xfrm flipH="1">
            <a:off x="5499379" y="2618260"/>
            <a:ext cx="628556" cy="81460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96" name="AutoShape 1033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6449926" y="2638175"/>
            <a:ext cx="603182" cy="76993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ounded Rectangle 12"/>
          <p:cNvSpPr/>
          <p:nvPr/>
        </p:nvSpPr>
        <p:spPr>
          <a:xfrm flipH="1">
            <a:off x="6063291" y="2116876"/>
            <a:ext cx="451279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71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90688"/>
            <a:ext cx="599808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6055518"/>
            <a:ext cx="78867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2172845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1,2,3</a:t>
            </a:r>
          </a:p>
          <a:p>
            <a:r>
              <a:rPr lang="en-US" dirty="0"/>
              <a:t>Right-Right or R-R case</a:t>
            </a:r>
          </a:p>
          <a:p>
            <a:r>
              <a:rPr lang="en-US" dirty="0"/>
              <a:t>Solution: rotate left</a:t>
            </a:r>
          </a:p>
        </p:txBody>
      </p:sp>
    </p:spTree>
    <p:extLst>
      <p:ext uri="{BB962C8B-B14F-4D97-AF65-F5344CB8AC3E}">
        <p14:creationId xmlns:p14="http://schemas.microsoft.com/office/powerpoint/2010/main" val="21039511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First, insert the new key as a new leaf just as in ordinary binary search tree</a:t>
            </a:r>
          </a:p>
          <a:p>
            <a:r>
              <a:rPr lang="en-US" sz="2400" dirty="0"/>
              <a:t>Then trace the path </a:t>
            </a:r>
            <a:r>
              <a:rPr lang="en-US" sz="2400" dirty="0">
                <a:solidFill>
                  <a:srgbClr val="00FF00"/>
                </a:solidFill>
              </a:rPr>
              <a:t>from the new leaf towards the root</a:t>
            </a:r>
            <a:r>
              <a:rPr lang="en-US" sz="2400" dirty="0"/>
              <a:t>.  For each node x encountered, check if heights of left(x) and right(x) differ by at most 1.</a:t>
            </a:r>
          </a:p>
          <a:p>
            <a:r>
              <a:rPr lang="en-US" sz="2400" dirty="0"/>
              <a:t>If yes, proceed to parent(x).  If not, restructure by doing </a:t>
            </a:r>
            <a:r>
              <a:rPr lang="en-US" sz="2400" dirty="0">
                <a:solidFill>
                  <a:srgbClr val="00FF00"/>
                </a:solidFill>
              </a:rPr>
              <a:t>either a single rotation or a double rotation </a:t>
            </a:r>
            <a:endParaRPr lang="en-US" sz="2400" dirty="0">
              <a:solidFill>
                <a:schemeClr val="hlink"/>
              </a:solidFill>
            </a:endParaRPr>
          </a:p>
          <a:p>
            <a:r>
              <a:rPr lang="en-US" sz="2400" dirty="0"/>
              <a:t>For insertion, once we perform a rotation at a node x, we won’t need to perform any rotation at any ancestor of x.</a:t>
            </a:r>
          </a:p>
        </p:txBody>
      </p:sp>
    </p:spTree>
    <p:extLst>
      <p:ext uri="{BB962C8B-B14F-4D97-AF65-F5344CB8AC3E}">
        <p14:creationId xmlns:p14="http://schemas.microsoft.com/office/powerpoint/2010/main" val="37763688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3,2,1</a:t>
            </a:r>
          </a:p>
          <a:p>
            <a:r>
              <a:rPr lang="en-US" dirty="0"/>
              <a:t>Left-Left or L-L situation</a:t>
            </a:r>
          </a:p>
          <a:p>
            <a:r>
              <a:rPr lang="en-US" dirty="0"/>
              <a:t>Solution: Rotate right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657600"/>
            <a:ext cx="8043917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298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dirty="0"/>
              <a:t>Insert 1,2,3</a:t>
            </a:r>
          </a:p>
          <a:p>
            <a:r>
              <a:rPr lang="en-US" dirty="0"/>
              <a:t>Right-Right or R-Right situation</a:t>
            </a:r>
          </a:p>
          <a:p>
            <a:r>
              <a:rPr lang="en-US" dirty="0"/>
              <a:t>Solution: one rotation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756729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762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dirty="0"/>
              <a:t>Insert 1,3,2</a:t>
            </a:r>
          </a:p>
          <a:p>
            <a:r>
              <a:rPr lang="en-US" dirty="0"/>
              <a:t>Right-Left or R-L situation</a:t>
            </a:r>
          </a:p>
          <a:p>
            <a:r>
              <a:rPr lang="en-US" dirty="0"/>
              <a:t>Solution: Two rotations</a:t>
            </a:r>
          </a:p>
          <a:p>
            <a:pPr lvl="1"/>
            <a:r>
              <a:rPr lang="en-US" dirty="0"/>
              <a:t>Rotate right </a:t>
            </a:r>
            <a:r>
              <a:rPr lang="en-US" dirty="0">
                <a:sym typeface="Wingdings" pitchFamily="2" charset="2"/>
              </a:rPr>
              <a:t> R-R</a:t>
            </a:r>
          </a:p>
          <a:p>
            <a:pPr lvl="1"/>
            <a:r>
              <a:rPr lang="en-US" dirty="0">
                <a:sym typeface="Wingdings" pitchFamily="2" charset="2"/>
              </a:rPr>
              <a:t>Rotate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723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1,3,2</a:t>
            </a:r>
          </a:p>
          <a:p>
            <a:r>
              <a:rPr lang="en-US" dirty="0"/>
              <a:t>Right-Left or R-L situation</a:t>
            </a:r>
          </a:p>
          <a:p>
            <a:r>
              <a:rPr lang="en-US" dirty="0"/>
              <a:t>Solution: Two rotations</a:t>
            </a:r>
          </a:p>
          <a:p>
            <a:pPr lvl="1"/>
            <a:r>
              <a:rPr lang="en-US" dirty="0"/>
              <a:t>Rotate right</a:t>
            </a:r>
            <a:r>
              <a:rPr lang="en-US" dirty="0">
                <a:sym typeface="Wingdings" pitchFamily="2" charset="2"/>
              </a:rPr>
              <a:t> R-R</a:t>
            </a:r>
          </a:p>
          <a:p>
            <a:pPr lvl="1"/>
            <a:r>
              <a:rPr lang="en-US" dirty="0">
                <a:sym typeface="Wingdings" pitchFamily="2" charset="2"/>
              </a:rPr>
              <a:t>Rotate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27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3735"/>
            <a:ext cx="7772400" cy="564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8734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3,1, 2</a:t>
            </a:r>
          </a:p>
          <a:p>
            <a:r>
              <a:rPr lang="en-US" dirty="0"/>
              <a:t>Left-Right or L-R situation</a:t>
            </a:r>
          </a:p>
          <a:p>
            <a:r>
              <a:rPr lang="en-US" dirty="0"/>
              <a:t>Solution: Two rotations</a:t>
            </a:r>
          </a:p>
          <a:p>
            <a:pPr lvl="1"/>
            <a:r>
              <a:rPr lang="en-US" dirty="0"/>
              <a:t>Rotate left</a:t>
            </a:r>
            <a:r>
              <a:rPr lang="en-US" dirty="0">
                <a:sym typeface="Wingdings" pitchFamily="2" charset="2"/>
              </a:rPr>
              <a:t> L-L</a:t>
            </a:r>
          </a:p>
          <a:p>
            <a:pPr lvl="1"/>
            <a:r>
              <a:rPr lang="en-US" dirty="0">
                <a:sym typeface="Wingdings" pitchFamily="2" charset="2"/>
              </a:rPr>
              <a:t>Rotate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6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gatevidyalay.com/wp-content/uploads/2018/07/Tree-Terminology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45" y="840468"/>
            <a:ext cx="8385813" cy="57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11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53703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9871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L-L then single rotation --&gt; rotate right</a:t>
            </a:r>
          </a:p>
          <a:p>
            <a:r>
              <a:rPr lang="en-US" dirty="0"/>
              <a:t>R-R then single rotation--&gt; rotate left</a:t>
            </a:r>
          </a:p>
          <a:p>
            <a:r>
              <a:rPr lang="en-US" dirty="0"/>
              <a:t>L-R then double rotation --&gt; rotate left to get L-L then rotate right</a:t>
            </a:r>
          </a:p>
          <a:p>
            <a:r>
              <a:rPr lang="en-US" dirty="0"/>
              <a:t>R-L then double rotation --&gt; rotate right to get R-R then rotate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553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Example- 12, 45, 65, 23, 89, 50, 4, 35,100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3733800" cy="376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472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84040"/>
            <a:ext cx="66484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577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0" y="2133600"/>
            <a:ext cx="902447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5572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20213"/>
            <a:ext cx="6841444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7647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67401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1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09750"/>
            <a:ext cx="85534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870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AVL tree:10, 20, 30, 25, 40, 50, 35, 33, 37, 60,38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76200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523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41148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58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A99EB-079C-4778-99BA-8E1413E474B7}" type="slidenum">
              <a:rPr lang="en-US"/>
              <a:pPr/>
              <a:t>12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dirty="0">
                <a:solidFill>
                  <a:srgbClr val="C00000"/>
                </a:solidFill>
                <a:latin typeface="Marcellus"/>
              </a:rPr>
              <a:t> 1. Root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>
                <a:highlight>
                  <a:srgbClr val="FFFF00"/>
                </a:highlight>
              </a:rPr>
              <a:t>The first node from where the tree originates is called as a </a:t>
            </a:r>
            <a:r>
              <a:rPr lang="en-US" b="1" dirty="0">
                <a:highlight>
                  <a:srgbClr val="FFFF00"/>
                </a:highlight>
              </a:rPr>
              <a:t>root node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pPr fontAlgn="base"/>
            <a:r>
              <a:rPr lang="en-US" dirty="0"/>
              <a:t>In any tree, there must be </a:t>
            </a:r>
            <a:r>
              <a:rPr lang="en-US" dirty="0">
                <a:highlight>
                  <a:srgbClr val="FFFF00"/>
                </a:highlight>
              </a:rPr>
              <a:t>only one root node.</a:t>
            </a:r>
          </a:p>
          <a:p>
            <a:pPr fontAlgn="base"/>
            <a:r>
              <a:rPr lang="en-US" dirty="0"/>
              <a:t>We can </a:t>
            </a:r>
            <a:r>
              <a:rPr lang="en-US" dirty="0">
                <a:highlight>
                  <a:srgbClr val="FFFF00"/>
                </a:highlight>
              </a:rPr>
              <a:t>never have multiple root </a:t>
            </a:r>
            <a:r>
              <a:rPr lang="en-US" dirty="0"/>
              <a:t>nodes in a tree data structure.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4098" name="Picture 2" descr="https://www.gatevidyalay.com/wp-content/uploads/2018/07/Root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1602365"/>
            <a:ext cx="421005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17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71663"/>
            <a:ext cx="89154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5276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324600" cy="578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2528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5257800" cy="49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7641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the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0"/>
            <a:ext cx="914400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267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3: 8,3,5,25,76, 45, 30,26,28,27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286000"/>
            <a:ext cx="8991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365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60871"/>
            <a:ext cx="516771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064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85938"/>
            <a:ext cx="80010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350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1440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3905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4"/>
            <a:ext cx="91440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0010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4013"/>
            <a:ext cx="914400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38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2. Edge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highlight>
                  <a:srgbClr val="FFFF00"/>
                </a:highlight>
                <a:latin typeface="Fira sans"/>
              </a:rPr>
              <a:t>The connecting link between any two nodes is called as an edge.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In a tree with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n </a:t>
            </a:r>
            <a:r>
              <a:rPr lang="en-US" dirty="0">
                <a:latin typeface="Fira sans"/>
              </a:rPr>
              <a:t>number of nodes, there are exactly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(n-1) </a:t>
            </a:r>
            <a:r>
              <a:rPr lang="en-US" dirty="0">
                <a:latin typeface="Fira sans"/>
              </a:rPr>
              <a:t>number of edges.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" name="Picture 2" descr="https://www.gatevidyalay.com/wp-content/uploads/2018/07/Parent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33600"/>
            <a:ext cx="4495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2126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#1: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94372" y="1484949"/>
            <a:ext cx="3454718" cy="4800600"/>
            <a:chOff x="560069" y="1462089"/>
            <a:chExt cx="4606291" cy="4800600"/>
          </a:xfrm>
        </p:grpSpPr>
        <p:sp>
          <p:nvSpPr>
            <p:cNvPr id="20" name="Rectangle 19"/>
            <p:cNvSpPr/>
            <p:nvPr/>
          </p:nvSpPr>
          <p:spPr>
            <a:xfrm>
              <a:off x="560069" y="1462089"/>
              <a:ext cx="4606291" cy="4800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744001" y="3856485"/>
              <a:ext cx="2024784" cy="2237824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riangle 5"/>
            <p:cNvSpPr/>
            <p:nvPr/>
          </p:nvSpPr>
          <p:spPr>
            <a:xfrm>
              <a:off x="3457797" y="2938982"/>
              <a:ext cx="1299959" cy="1429492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E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2497470" y="3844000"/>
              <a:ext cx="1220666" cy="1381131"/>
            </a:xfrm>
            <a:prstGeom prst="triangle">
              <a:avLst/>
            </a:prstGeom>
            <a:solidFill>
              <a:srgbClr val="D2F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C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>
              <a:off x="1131569" y="3844000"/>
              <a:ext cx="1249648" cy="1381131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A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756393" y="3274277"/>
              <a:ext cx="601162" cy="5697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0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641856" y="3302368"/>
              <a:ext cx="482975" cy="5780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1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291313" y="1587819"/>
              <a:ext cx="1" cy="3186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2264138" y="2901316"/>
              <a:ext cx="466660" cy="459988"/>
            </a:xfrm>
            <a:prstGeom prst="roundRect">
              <a:avLst/>
            </a:prstGeom>
            <a:solidFill>
              <a:srgbClr val="F5FFB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AutoShape 1034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3457797" y="2307208"/>
              <a:ext cx="649979" cy="6317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501090" y="2322653"/>
              <a:ext cx="623740" cy="5971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5" name="Rounded Rectangle 14"/>
            <p:cNvSpPr/>
            <p:nvPr/>
          </p:nvSpPr>
          <p:spPr>
            <a:xfrm>
              <a:off x="3057984" y="1918354"/>
              <a:ext cx="466660" cy="459988"/>
            </a:xfrm>
            <a:prstGeom prst="roundRect">
              <a:avLst/>
            </a:prstGeom>
            <a:solidFill>
              <a:srgbClr val="C6FFB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89733" y="5564860"/>
              <a:ext cx="466660" cy="459988"/>
            </a:xfrm>
            <a:prstGeom prst="roundRect">
              <a:avLst/>
            </a:prstGeom>
            <a:solidFill>
              <a:srgbClr val="F2F2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a’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AutoShape 1036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527181" y="5237616"/>
              <a:ext cx="106654" cy="3272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28650" y="6055518"/>
            <a:ext cx="78867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10080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#2 for left-left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insert(16)</a:t>
            </a:r>
            <a:r>
              <a:rPr lang="en-US" dirty="0"/>
              <a:t>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17232" y="2080260"/>
            <a:ext cx="3277553" cy="3806190"/>
            <a:chOff x="152400" y="1371600"/>
            <a:chExt cx="5105400" cy="2686050"/>
          </a:xfrm>
        </p:grpSpPr>
        <p:sp>
          <p:nvSpPr>
            <p:cNvPr id="30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542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31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620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32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1656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33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732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34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94000" y="1371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35" name="AutoShape 9"/>
            <p:cNvCxnSpPr>
              <a:cxnSpLocks noChangeShapeType="1"/>
              <a:stCxn id="38" idx="3"/>
              <a:endCxn id="3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727200" y="163512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" name="AutoShape 10"/>
            <p:cNvCxnSpPr>
              <a:cxnSpLocks noChangeShapeType="1"/>
              <a:stCxn id="38" idx="5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rot="16200000" flipH="1">
              <a:off x="3688379" y="1154728"/>
              <a:ext cx="270447" cy="11919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12"/>
            <p:cNvCxnSpPr>
              <a:cxnSpLocks noChangeShapeType="1"/>
              <a:stCxn id="37" idx="3"/>
              <a:endCxn id="35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1016000" y="21494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" name="AutoShape 13"/>
            <p:cNvCxnSpPr>
              <a:cxnSpLocks noChangeShapeType="1"/>
              <a:stCxn id="37" idx="5"/>
              <a:endCxn id="34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1796079" y="224057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52400" y="3219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3</a:t>
              </a:r>
            </a:p>
          </p:txBody>
        </p:sp>
        <p:cxnSp>
          <p:nvCxnSpPr>
            <p:cNvPr id="40" name="AutoShape 15"/>
            <p:cNvCxnSpPr>
              <a:cxnSpLocks noChangeShapeType="1"/>
              <a:stCxn id="35" idx="3"/>
              <a:endCxn id="43" idx="0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406400" y="281622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1" name="Oval 1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70000" y="3200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42" name="AutoShape 17"/>
            <p:cNvCxnSpPr>
              <a:cxnSpLocks noChangeShapeType="1"/>
              <a:stCxn id="35" idx="5"/>
              <a:endCxn id="4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1195388" y="281622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3" name="Oval 1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79800" y="2551113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44" name="AutoShape 19"/>
            <p:cNvCxnSpPr>
              <a:cxnSpLocks noChangeShapeType="1"/>
              <a:stCxn id="36" idx="3"/>
              <a:endCxn id="47" idx="0"/>
            </p:cNvCxnSpPr>
            <p:nvPr>
              <p:custDataLst>
                <p:tags r:id="rId15"/>
              </p:custDataLst>
            </p:nvPr>
          </p:nvCxnSpPr>
          <p:spPr bwMode="auto">
            <a:xfrm rot="5400000">
              <a:off x="3776268" y="2087386"/>
              <a:ext cx="421260" cy="5061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5" name="AutoShape 22"/>
            <p:cNvCxnSpPr>
              <a:cxnSpLocks noChangeShapeType="1"/>
              <a:stCxn id="47" idx="3"/>
              <a:endCxn id="51" idx="0"/>
            </p:cNvCxnSpPr>
            <p:nvPr>
              <p:custDataLst>
                <p:tags r:id="rId16"/>
              </p:custDataLst>
            </p:nvPr>
          </p:nvCxnSpPr>
          <p:spPr bwMode="auto">
            <a:xfrm rot="5400000">
              <a:off x="3193656" y="2877961"/>
              <a:ext cx="443484" cy="277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6" name="AutoShape 23"/>
            <p:cNvCxnSpPr>
              <a:cxnSpLocks noChangeShapeType="1"/>
              <a:endCxn id="52" idx="0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822700" y="28956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7" name="Oval 24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022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17</a:t>
              </a:r>
            </a:p>
          </p:txBody>
        </p:sp>
        <p:sp>
          <p:nvSpPr>
            <p:cNvPr id="48" name="Oval 25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11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49" name="Oval 26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49800" y="2514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50" name="AutoShape 27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4521200" y="213360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1" name="AutoShape 30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 flipH="1">
              <a:off x="2921000" y="3505200"/>
              <a:ext cx="304800" cy="24765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52" name="Oval 31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667000" y="3771900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310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31620"/>
            <a:ext cx="3098495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264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for right-right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insert(26)</a:t>
            </a:r>
            <a:r>
              <a:rPr lang="en-US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9670" y="2268337"/>
            <a:ext cx="3630348" cy="3738562"/>
            <a:chOff x="838200" y="1690688"/>
            <a:chExt cx="5164002" cy="4021162"/>
          </a:xfrm>
        </p:grpSpPr>
        <p:sp>
          <p:nvSpPr>
            <p:cNvPr id="28" name="Oval 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303230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29" name="Oval 5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62987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53" name="Oval 6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93047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55" name="Oval 7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975238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56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112277" y="16906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57" name="AutoShape 9"/>
            <p:cNvCxnSpPr>
              <a:cxnSpLocks noChangeShapeType="1"/>
              <a:stCxn id="59" idx="3"/>
              <a:endCxn id="58" idx="0"/>
            </p:cNvCxnSpPr>
            <p:nvPr>
              <p:custDataLst>
                <p:tags r:id="rId29"/>
              </p:custDataLst>
            </p:nvPr>
          </p:nvCxnSpPr>
          <p:spPr bwMode="auto">
            <a:xfrm flipH="1">
              <a:off x="2193899" y="2085199"/>
              <a:ext cx="982609" cy="3469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8" name="AutoShape 10"/>
            <p:cNvCxnSpPr>
              <a:cxnSpLocks noChangeShapeType="1"/>
              <a:stCxn id="59" idx="5"/>
              <a:endCxn id="57" idx="0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3796194" y="1745182"/>
              <a:ext cx="404874" cy="1026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12"/>
            <p:cNvCxnSpPr>
              <a:cxnSpLocks noChangeShapeType="1"/>
              <a:stCxn id="58" idx="3"/>
              <a:endCxn id="56" idx="0"/>
            </p:cNvCxnSpPr>
            <p:nvPr>
              <p:custDataLst>
                <p:tags r:id="rId31"/>
              </p:custDataLst>
            </p:nvPr>
          </p:nvCxnSpPr>
          <p:spPr bwMode="auto">
            <a:xfrm flipH="1">
              <a:off x="1581648" y="2855209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0" name="AutoShape 13"/>
            <p:cNvCxnSpPr>
              <a:cxnSpLocks noChangeShapeType="1"/>
              <a:stCxn id="58" idx="5"/>
              <a:endCxn id="55" idx="0"/>
            </p:cNvCxnSpPr>
            <p:nvPr>
              <p:custDataLst>
                <p:tags r:id="rId32"/>
              </p:custDataLst>
            </p:nvPr>
          </p:nvCxnSpPr>
          <p:spPr bwMode="auto">
            <a:xfrm rot="16200000" flipH="1">
              <a:off x="2118691" y="3055657"/>
              <a:ext cx="633025" cy="17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5"/>
            <p:cNvCxnSpPr>
              <a:cxnSpLocks noChangeShapeType="1"/>
              <a:stCxn id="56" idx="3"/>
            </p:cNvCxnSpPr>
            <p:nvPr>
              <p:custDataLst>
                <p:tags r:id="rId33"/>
              </p:custDataLst>
            </p:nvPr>
          </p:nvCxnSpPr>
          <p:spPr bwMode="auto">
            <a:xfrm flipH="1">
              <a:off x="1056861" y="3853370"/>
              <a:ext cx="370358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Oval 16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800309" y="4428500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63" name="AutoShape 17"/>
            <p:cNvCxnSpPr>
              <a:cxnSpLocks noChangeShapeType="1"/>
              <a:stCxn id="56" idx="5"/>
              <a:endCxn id="65" idx="0"/>
            </p:cNvCxnSpPr>
            <p:nvPr>
              <p:custDataLst>
                <p:tags r:id="rId35"/>
              </p:custDataLst>
            </p:nvPr>
          </p:nvCxnSpPr>
          <p:spPr bwMode="auto">
            <a:xfrm>
              <a:off x="1736078" y="3853370"/>
              <a:ext cx="282893" cy="5466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4" name="Oval 18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702662" y="3472935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65" name="AutoShape 19"/>
            <p:cNvCxnSpPr>
              <a:cxnSpLocks noChangeShapeType="1"/>
              <a:stCxn id="57" idx="3"/>
              <a:endCxn id="67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3921323" y="2825834"/>
              <a:ext cx="435769" cy="647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6" name="Oval 2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511708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67" name="Oval 25"/>
            <p:cNvSpPr>
              <a:spLocks noChangeAspect="1"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335415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68" name="AutoShape 27"/>
            <p:cNvCxnSpPr>
              <a:cxnSpLocks noChangeShapeType="1"/>
            </p:cNvCxnSpPr>
            <p:nvPr>
              <p:custDataLst>
                <p:tags r:id="rId40"/>
              </p:custDataLst>
            </p:nvPr>
          </p:nvCxnSpPr>
          <p:spPr bwMode="auto">
            <a:xfrm>
              <a:off x="4599173" y="2831443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9" name="AutoShape 30"/>
            <p:cNvCxnSpPr>
              <a:cxnSpLocks noChangeShapeType="1"/>
              <a:stCxn id="72" idx="4"/>
            </p:cNvCxnSpPr>
            <p:nvPr>
              <p:custDataLst>
                <p:tags r:id="rId41"/>
              </p:custDataLst>
            </p:nvPr>
          </p:nvCxnSpPr>
          <p:spPr bwMode="auto">
            <a:xfrm>
              <a:off x="5554077" y="4913321"/>
              <a:ext cx="229464" cy="370745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70" name="Oval 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564880" y="5284067"/>
              <a:ext cx="437322" cy="427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71" name="Oval 14"/>
            <p:cNvSpPr>
              <a:spLocks noChangeAspect="1"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38200" y="4429382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72" name="Oval 26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838334" y="34102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73" name="AutoShape 27"/>
            <p:cNvCxnSpPr>
              <a:cxnSpLocks noChangeShapeType="1"/>
            </p:cNvCxnSpPr>
            <p:nvPr>
              <p:custDataLst>
                <p:tags r:id="rId45"/>
              </p:custDataLst>
            </p:nvPr>
          </p:nvCxnSpPr>
          <p:spPr bwMode="auto">
            <a:xfrm>
              <a:off x="5211612" y="3775424"/>
              <a:ext cx="391228" cy="7147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4" name="AutoShape 27"/>
            <p:cNvCxnSpPr>
              <a:cxnSpLocks noChangeShapeType="1"/>
            </p:cNvCxnSpPr>
            <p:nvPr>
              <p:custDataLst>
                <p:tags r:id="rId46"/>
              </p:custDataLst>
            </p:nvPr>
          </p:nvCxnSpPr>
          <p:spPr bwMode="auto">
            <a:xfrm flipH="1">
              <a:off x="4722793" y="3838071"/>
              <a:ext cx="334202" cy="6520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5272622" y="2127334"/>
            <a:ext cx="3542643" cy="3239237"/>
            <a:chOff x="1477706" y="2711550"/>
            <a:chExt cx="5803393" cy="2295525"/>
          </a:xfrm>
        </p:grpSpPr>
        <p:sp>
          <p:nvSpPr>
            <p:cNvPr id="76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795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77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73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78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64710" y="388938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79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98506" y="3225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80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19306" y="27115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81" name="AutoShape 9"/>
            <p:cNvCxnSpPr>
              <a:cxnSpLocks noChangeShapeType="1"/>
              <a:stCxn id="84" idx="3"/>
              <a:endCxn id="83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052506" y="297507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2" name="AutoShape 10"/>
            <p:cNvCxnSpPr>
              <a:cxnSpLocks noChangeShapeType="1"/>
              <a:stCxn id="84" idx="5"/>
            </p:cNvCxnSpPr>
            <p:nvPr>
              <p:custDataLst>
                <p:tags r:id="rId7"/>
              </p:custDataLst>
            </p:nvPr>
          </p:nvCxnSpPr>
          <p:spPr bwMode="auto">
            <a:xfrm>
              <a:off x="4552911" y="2955453"/>
              <a:ext cx="1039091" cy="3101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" name="AutoShape 12"/>
            <p:cNvCxnSpPr>
              <a:cxnSpLocks noChangeShapeType="1"/>
              <a:stCxn id="83" idx="3"/>
              <a:endCxn id="81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2341306" y="348942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4" name="AutoShape 13"/>
            <p:cNvCxnSpPr>
              <a:cxnSpLocks noChangeShapeType="1"/>
              <a:stCxn id="83" idx="5"/>
              <a:endCxn id="80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3121385" y="358052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5" name="AutoShape 15"/>
            <p:cNvCxnSpPr>
              <a:cxnSpLocks noChangeShapeType="1"/>
              <a:stCxn id="81" idx="3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1731706" y="415617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6" name="Oval 16"/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595306" y="454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87" name="AutoShape 17"/>
            <p:cNvCxnSpPr>
              <a:cxnSpLocks noChangeShapeType="1"/>
              <a:stCxn id="81" idx="5"/>
              <a:endCxn id="90" idx="0"/>
            </p:cNvCxnSpPr>
            <p:nvPr>
              <p:custDataLst>
                <p:tags r:id="rId12"/>
              </p:custDataLst>
            </p:nvPr>
          </p:nvCxnSpPr>
          <p:spPr bwMode="auto">
            <a:xfrm>
              <a:off x="2520694" y="415617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8" name="Oval 18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56710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89" name="AutoShape 19"/>
            <p:cNvCxnSpPr>
              <a:cxnSpLocks noChangeShapeType="1"/>
              <a:stCxn id="82" idx="3"/>
              <a:endCxn id="92" idx="0"/>
            </p:cNvCxnSpPr>
            <p:nvPr>
              <p:custDataLst>
                <p:tags r:id="rId14"/>
              </p:custDataLst>
            </p:nvPr>
          </p:nvCxnSpPr>
          <p:spPr bwMode="auto">
            <a:xfrm flipH="1">
              <a:off x="4710710" y="4133288"/>
              <a:ext cx="328395" cy="4451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0" name="Oval 24"/>
            <p:cNvSpPr>
              <a:spLocks noChangeAspect="1"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03908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91" name="Oval 25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10006" y="3901951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92" name="AutoShape 27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5326095" y="418553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30"/>
            <p:cNvCxnSpPr>
              <a:cxnSpLocks noChangeShapeType="1"/>
              <a:stCxn id="97" idx="4"/>
            </p:cNvCxnSpPr>
            <p:nvPr>
              <p:custDataLst>
                <p:tags r:id="rId18"/>
              </p:custDataLst>
            </p:nvPr>
          </p:nvCxnSpPr>
          <p:spPr bwMode="auto">
            <a:xfrm>
              <a:off x="6464006" y="4187701"/>
              <a:ext cx="563093" cy="53362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94" name="Oval 31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773099" y="4721325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95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477706" y="4540939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96" name="Oval 26"/>
            <p:cNvSpPr>
              <a:spLocks noChangeAspect="1"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472710" y="3232502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97" name="AutoShape 2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906315" y="3476405"/>
              <a:ext cx="454456" cy="4774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" name="AutoShape 27"/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flipH="1">
              <a:off x="5338496" y="3518252"/>
              <a:ext cx="388214" cy="4355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060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43051"/>
            <a:ext cx="3135881" cy="463391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817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Look at Case #3: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44096"/>
            <a:ext cx="2995865" cy="40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00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#3: Right-Left Case (after one rotation)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6055518"/>
            <a:ext cx="78867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4" y="1879652"/>
            <a:ext cx="245745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3" y="1879651"/>
            <a:ext cx="246126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05432" y="2754630"/>
            <a:ext cx="921305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right rotate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73" y="5440681"/>
            <a:ext cx="782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way to remember it:</a:t>
            </a:r>
          </a:p>
          <a:p>
            <a:r>
              <a:rPr lang="en-US" dirty="0"/>
              <a:t>Move d to grandparent’s position. Put everything else in their only legal positions for a BST.</a:t>
            </a:r>
          </a:p>
        </p:txBody>
      </p:sp>
    </p:spTree>
    <p:extLst>
      <p:ext uri="{BB962C8B-B14F-4D97-AF65-F5344CB8AC3E}">
        <p14:creationId xmlns:p14="http://schemas.microsoft.com/office/powerpoint/2010/main" val="37972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87" y="217609"/>
            <a:ext cx="7886700" cy="1044228"/>
          </a:xfrm>
        </p:spPr>
        <p:txBody>
          <a:bodyPr>
            <a:normAutofit/>
          </a:bodyPr>
          <a:lstStyle/>
          <a:p>
            <a:r>
              <a:rPr lang="en-US" sz="3600"/>
              <a:t>Practice time! </a:t>
            </a:r>
            <a:r>
              <a:rPr lang="en-US" sz="3600" dirty="0"/>
              <a:t>Example of Case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557" y="4416456"/>
            <a:ext cx="429026" cy="614250"/>
          </a:xfrm>
        </p:spPr>
        <p:txBody>
          <a:bodyPr>
            <a:normAutofit fontScale="6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1"/>
                </a:solidFill>
              </a:rPr>
              <a:t>A)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3287443" y="1295400"/>
            <a:ext cx="1579834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30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50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51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52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53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6" name="Group 455"/>
          <p:cNvGrpSpPr/>
          <p:nvPr/>
        </p:nvGrpSpPr>
        <p:grpSpPr>
          <a:xfrm>
            <a:off x="642449" y="4511689"/>
            <a:ext cx="1596626" cy="1852326"/>
            <a:chOff x="1520190" y="4238966"/>
            <a:chExt cx="2556957" cy="2224841"/>
          </a:xfrm>
        </p:grpSpPr>
        <p:sp>
          <p:nvSpPr>
            <p:cNvPr id="443" name="Oval 1029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45" name="Oval 1031"/>
            <p:cNvSpPr>
              <a:spLocks noChangeAspect="1"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46" name="Oval 1032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cxnSp>
          <p:nvCxnSpPr>
            <p:cNvPr id="447" name="AutoShape 1033"/>
            <p:cNvCxnSpPr>
              <a:cxnSpLocks noChangeShapeType="1"/>
              <a:endCxn id="448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48" name="AutoShape 1036"/>
            <p:cNvCxnSpPr>
              <a:cxnSpLocks noChangeShapeType="1"/>
              <a:stCxn id="448" idx="3"/>
              <a:endCxn id="446" idx="0"/>
            </p:cNvCxnSpPr>
            <p:nvPr>
              <p:custDataLst>
                <p:tags r:id="rId38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0" name="AutoShape 1034"/>
            <p:cNvCxnSpPr>
              <a:cxnSpLocks noChangeShapeType="1"/>
              <a:endCxn id="447" idx="0"/>
            </p:cNvCxnSpPr>
            <p:nvPr>
              <p:custDataLst>
                <p:tags r:id="rId39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51" name="Oval 1028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52" name="Oval 1029"/>
            <p:cNvSpPr>
              <a:spLocks noChangeAspect="1"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sp>
          <p:nvSpPr>
            <p:cNvPr id="453" name="Oval 10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54" name="AutoShape 1036"/>
            <p:cNvCxnSpPr>
              <a:cxnSpLocks noChangeShapeType="1"/>
            </p:cNvCxnSpPr>
            <p:nvPr>
              <p:custDataLst>
                <p:tags r:id="rId43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5" name="AutoShape 1037"/>
            <p:cNvCxnSpPr>
              <a:cxnSpLocks noChangeShapeType="1"/>
            </p:cNvCxnSpPr>
            <p:nvPr>
              <p:custDataLst>
                <p:tags r:id="rId44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7" name="Group 456"/>
          <p:cNvGrpSpPr/>
          <p:nvPr/>
        </p:nvGrpSpPr>
        <p:grpSpPr>
          <a:xfrm>
            <a:off x="7108779" y="4458746"/>
            <a:ext cx="1596626" cy="1852326"/>
            <a:chOff x="1520190" y="4238966"/>
            <a:chExt cx="2556957" cy="2224841"/>
          </a:xfrm>
        </p:grpSpPr>
        <p:sp>
          <p:nvSpPr>
            <p:cNvPr id="458" name="Oval 1029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59" name="Oval 1031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60" name="Oval 1032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61" name="AutoShape 1033"/>
            <p:cNvCxnSpPr>
              <a:cxnSpLocks noChangeShapeType="1"/>
            </p:cNvCxnSpPr>
            <p:nvPr>
              <p:custDataLst>
                <p:tags r:id="rId26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2" name="AutoShape 1036"/>
            <p:cNvCxnSpPr>
              <a:cxnSpLocks noChangeShapeType="1"/>
            </p:cNvCxnSpPr>
            <p:nvPr>
              <p:custDataLst>
                <p:tags r:id="rId27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3" name="AutoShape 1034"/>
            <p:cNvCxnSpPr>
              <a:cxnSpLocks noChangeShapeType="1"/>
            </p:cNvCxnSpPr>
            <p:nvPr>
              <p:custDataLst>
                <p:tags r:id="rId28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64" name="Oval 1028"/>
            <p:cNvSpPr>
              <a:spLocks noChangeAspect="1"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65" name="Oval 1029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66" name="Oval 1031"/>
            <p:cNvSpPr>
              <a:spLocks noChangeAspect="1"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67" name="AutoShape 1036"/>
            <p:cNvCxnSpPr>
              <a:cxnSpLocks noChangeShapeType="1"/>
            </p:cNvCxnSpPr>
            <p:nvPr>
              <p:custDataLst>
                <p:tags r:id="rId32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8" name="AutoShape 1037"/>
            <p:cNvCxnSpPr>
              <a:cxnSpLocks noChangeShapeType="1"/>
            </p:cNvCxnSpPr>
            <p:nvPr>
              <p:custDataLst>
                <p:tags r:id="rId33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69" name="Group 468"/>
          <p:cNvGrpSpPr/>
          <p:nvPr/>
        </p:nvGrpSpPr>
        <p:grpSpPr>
          <a:xfrm>
            <a:off x="5113945" y="4502764"/>
            <a:ext cx="1596626" cy="1852326"/>
            <a:chOff x="1520190" y="4238966"/>
            <a:chExt cx="2556957" cy="2224841"/>
          </a:xfrm>
        </p:grpSpPr>
        <p:sp>
          <p:nvSpPr>
            <p:cNvPr id="470" name="Oval 1029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71" name="Oval 1031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72" name="Oval 1032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73" name="AutoShape 1033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4" name="AutoShape 1036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5" name="AutoShape 1034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76" name="Oval 1028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77" name="Oval 1029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78" name="Oval 1031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79" name="AutoShape 1036"/>
            <p:cNvCxnSpPr>
              <a:cxnSpLocks noChangeShapeType="1"/>
              <a:stCxn id="471" idx="5"/>
            </p:cNvCxnSpPr>
            <p:nvPr>
              <p:custDataLst>
                <p:tags r:id="rId21"/>
              </p:custDataLst>
            </p:nvPr>
          </p:nvCxnSpPr>
          <p:spPr bwMode="auto">
            <a:xfrm>
              <a:off x="2471070" y="5480574"/>
              <a:ext cx="385088" cy="47422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0" name="AutoShape 103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82" name="Group 481"/>
          <p:cNvGrpSpPr/>
          <p:nvPr/>
        </p:nvGrpSpPr>
        <p:grpSpPr>
          <a:xfrm>
            <a:off x="2926144" y="4458747"/>
            <a:ext cx="1591835" cy="1922545"/>
            <a:chOff x="1527863" y="4154626"/>
            <a:chExt cx="2549284" cy="2309181"/>
          </a:xfrm>
        </p:grpSpPr>
        <p:sp>
          <p:nvSpPr>
            <p:cNvPr id="483" name="Oval 1029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97299" y="5929381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84" name="Oval 1031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27863" y="505778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85" name="Oval 1032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02062" y="415462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cxnSp>
          <p:nvCxnSpPr>
            <p:cNvPr id="486" name="AutoShape 1033"/>
            <p:cNvCxnSpPr>
              <a:cxnSpLocks noChangeShapeType="1"/>
              <a:stCxn id="485" idx="3"/>
              <a:endCxn id="484" idx="0"/>
            </p:cNvCxnSpPr>
            <p:nvPr>
              <p:custDataLst>
                <p:tags r:id="rId4"/>
              </p:custDataLst>
            </p:nvPr>
          </p:nvCxnSpPr>
          <p:spPr bwMode="auto">
            <a:xfrm flipH="1">
              <a:off x="1782990" y="4589092"/>
              <a:ext cx="593796" cy="46869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7" name="AutoShape 1036"/>
            <p:cNvCxnSpPr>
              <a:cxnSpLocks noChangeShapeType="1"/>
              <a:stCxn id="484" idx="5"/>
              <a:endCxn id="483" idx="0"/>
            </p:cNvCxnSpPr>
            <p:nvPr>
              <p:custDataLst>
                <p:tags r:id="rId5"/>
              </p:custDataLst>
            </p:nvPr>
          </p:nvCxnSpPr>
          <p:spPr bwMode="auto">
            <a:xfrm>
              <a:off x="1963393" y="5492253"/>
              <a:ext cx="189034" cy="43712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8" name="AutoShape 1034"/>
            <p:cNvCxnSpPr>
              <a:cxnSpLocks noChangeShapeType="1"/>
              <a:stCxn id="485" idx="5"/>
              <a:endCxn id="491" idx="0"/>
            </p:cNvCxnSpPr>
            <p:nvPr>
              <p:custDataLst>
                <p:tags r:id="rId6"/>
              </p:custDataLst>
            </p:nvPr>
          </p:nvCxnSpPr>
          <p:spPr bwMode="auto">
            <a:xfrm>
              <a:off x="2737592" y="4589092"/>
              <a:ext cx="633915" cy="45701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89" name="Oval 102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90" name="Oval 1029"/>
            <p:cNvSpPr>
              <a:spLocks noChangeAspect="1"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sp>
          <p:nvSpPr>
            <p:cNvPr id="491" name="Oval 1031"/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92" name="AutoShape 1036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93" name="AutoShape 103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sp>
        <p:nvSpPr>
          <p:cNvPr id="504" name="Content Placeholder 2"/>
          <p:cNvSpPr txBox="1">
            <a:spLocks/>
          </p:cNvSpPr>
          <p:nvPr/>
        </p:nvSpPr>
        <p:spPr>
          <a:xfrm>
            <a:off x="2558305" y="4416456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B)</a:t>
            </a:r>
          </a:p>
        </p:txBody>
      </p:sp>
      <p:sp>
        <p:nvSpPr>
          <p:cNvPr id="505" name="Content Placeholder 2"/>
          <p:cNvSpPr txBox="1">
            <a:spLocks/>
          </p:cNvSpPr>
          <p:nvPr/>
        </p:nvSpPr>
        <p:spPr>
          <a:xfrm>
            <a:off x="4940729" y="4379005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C)</a:t>
            </a:r>
          </a:p>
        </p:txBody>
      </p:sp>
      <p:sp>
        <p:nvSpPr>
          <p:cNvPr id="506" name="Content Placeholder 2"/>
          <p:cNvSpPr txBox="1">
            <a:spLocks/>
          </p:cNvSpPr>
          <p:nvPr/>
        </p:nvSpPr>
        <p:spPr>
          <a:xfrm>
            <a:off x="6992371" y="4315490"/>
            <a:ext cx="429026" cy="61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D)</a:t>
            </a:r>
          </a:p>
        </p:txBody>
      </p:sp>
      <p:sp>
        <p:nvSpPr>
          <p:cNvPr id="507" name="TextBox 506"/>
          <p:cNvSpPr txBox="1"/>
          <p:nvPr/>
        </p:nvSpPr>
        <p:spPr>
          <a:xfrm>
            <a:off x="5638169" y="1356667"/>
            <a:ext cx="2678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following is the updated AVL tree after inserting 42?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639270" y="1406546"/>
            <a:ext cx="2333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Starting with this AVL tree:</a:t>
            </a:r>
          </a:p>
        </p:txBody>
      </p:sp>
      <p:cxnSp>
        <p:nvCxnSpPr>
          <p:cNvPr id="510" name="Straight Connector 509"/>
          <p:cNvCxnSpPr/>
          <p:nvPr/>
        </p:nvCxnSpPr>
        <p:spPr>
          <a:xfrm>
            <a:off x="612430" y="3954780"/>
            <a:ext cx="801253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495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AVL Trees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14388" y="1604010"/>
            <a:ext cx="673798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2200" dirty="0">
                <a:latin typeface="+mj-lt"/>
              </a:rPr>
              <a:t>Arguments for AVL trees: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All operations logarithmic worst-case because trees are </a:t>
            </a:r>
            <a:r>
              <a:rPr lang="en-US" sz="2200" i="1" dirty="0">
                <a:latin typeface="+mj-lt"/>
              </a:rPr>
              <a:t>always</a:t>
            </a:r>
            <a:r>
              <a:rPr lang="en-US" sz="2200" dirty="0">
                <a:latin typeface="+mj-lt"/>
              </a:rPr>
              <a:t>  balanced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Height balancing adds no more than a constant factor to the speed of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2200" dirty="0">
                <a:latin typeface="+mj-lt"/>
              </a:rPr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delete</a:t>
            </a:r>
            <a:endParaRPr lang="en-US" sz="2200" dirty="0">
              <a:latin typeface="+mj-lt"/>
            </a:endParaRP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/>
            <a:r>
              <a:rPr lang="en-US" sz="2200" dirty="0">
                <a:latin typeface="+mj-lt"/>
              </a:rPr>
              <a:t>Arguments against AVL trees: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Difficult to program &amp; debug [but done once in a library!]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More space for height field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Asymptotically faster but rebalancing takes a little time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If </a:t>
            </a:r>
            <a:r>
              <a:rPr lang="en-US" sz="2200" i="1" dirty="0">
                <a:latin typeface="+mj-lt"/>
              </a:rPr>
              <a:t>amortized</a:t>
            </a:r>
            <a:r>
              <a:rPr lang="en-US" sz="2200" dirty="0">
                <a:latin typeface="+mj-lt"/>
              </a:rPr>
              <a:t> logarithmic time is enough, use splay trees (also in the text, not covered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3225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Queries?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3. Parent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The node which has a branch from it to any other node is called as a parent node.</a:t>
            </a:r>
          </a:p>
          <a:p>
            <a:r>
              <a:rPr lang="en-US" dirty="0"/>
              <a:t>In other words, the node which has </a:t>
            </a:r>
            <a:r>
              <a:rPr lang="en-US" dirty="0">
                <a:highlight>
                  <a:srgbClr val="FFFF00"/>
                </a:highlight>
              </a:rPr>
              <a:t>one or more children is called as a parent node.</a:t>
            </a:r>
          </a:p>
          <a:p>
            <a:r>
              <a:rPr lang="en-US" dirty="0"/>
              <a:t>In a tree, a parent node can have </a:t>
            </a:r>
            <a:r>
              <a:rPr lang="en-US" dirty="0">
                <a:highlight>
                  <a:srgbClr val="FFFF00"/>
                </a:highlight>
              </a:rPr>
              <a:t>any number of child nodes</a:t>
            </a:r>
            <a:r>
              <a:rPr lang="en-US" dirty="0"/>
              <a:t>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6146" name="Picture 2" descr="https://www.gatevidyalay.com/wp-content/uploads/2018/07/Parent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4495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256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Marcellus"/>
              </a:rPr>
              <a:t>Thank you!</a:t>
            </a:r>
            <a:endParaRPr lang="en-US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1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4.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 node which is a descendant of some node is called as a child node.</a:t>
            </a:r>
          </a:p>
          <a:p>
            <a:r>
              <a:rPr lang="en-US" dirty="0">
                <a:highlight>
                  <a:srgbClr val="FFFF00"/>
                </a:highlight>
              </a:rPr>
              <a:t>All the nodes except root node are child nodes.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7170" name="Picture 2" descr="https://www.gatevidyalay.com/wp-content/uploads/2018/07/Child-Tree-Terminology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515865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5. Siblings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Nodes which belong to the same parent are called as siblings.</a:t>
            </a:r>
          </a:p>
          <a:p>
            <a:r>
              <a:rPr lang="en-US" dirty="0"/>
              <a:t>In other words, nodes with the </a:t>
            </a:r>
            <a:r>
              <a:rPr lang="en-US" dirty="0">
                <a:highlight>
                  <a:srgbClr val="FFFF00"/>
                </a:highlight>
              </a:rPr>
              <a:t>same parent are sibling nodes</a:t>
            </a:r>
            <a:r>
              <a:rPr lang="en-US" dirty="0"/>
              <a:t>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194" name="Picture 2" descr="https://www.gatevidyalay.com/wp-content/uploads/2018/07/Siblings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2576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6. 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Degree of a node is the total number of children of that node.</a:t>
            </a:r>
          </a:p>
          <a:p>
            <a:r>
              <a:rPr lang="en-US" dirty="0"/>
              <a:t>Degree of a tree is the highest degree of a node among all the nodes in the tree.</a:t>
            </a:r>
          </a:p>
        </p:txBody>
      </p:sp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9218" name="Picture 2" descr="https://www.gatevidyalay.com/wp-content/uploads/2018/07/Deg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30210"/>
            <a:ext cx="5096313" cy="466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39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C00000"/>
                </a:solidFill>
                <a:latin typeface="Marcellus"/>
              </a:rPr>
              <a:t>7. Internal Node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highlight>
                  <a:srgbClr val="FFFF00"/>
                </a:highlight>
                <a:latin typeface="Fira sans"/>
              </a:rPr>
              <a:t>The node which has at least one child is called as an internal node.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Internal nodes are also called as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non-terminal nodes.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Every non-leaf node is an internal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242" name="Picture 2" descr="https://www.gatevidyalay.com/wp-content/uploads/2018/07/Internal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31" y="1752600"/>
            <a:ext cx="451239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12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Marcellus"/>
              </a:rPr>
              <a:t>8. Leaf Node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highlight>
                  <a:srgbClr val="FFFF00"/>
                </a:highlight>
                <a:latin typeface="Fira sans"/>
              </a:rPr>
              <a:t>The node which does not have any child is called as a leaf node.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ira sans"/>
              </a:rPr>
              <a:t>Leaf nodes are also called as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external nodes or terminal nodes.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1266" name="Picture 2" descr="https://www.gatevidyalay.com/wp-content/uploads/2018/07/Leaf-Nod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5762"/>
            <a:ext cx="4210050" cy="39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6256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Fira sans"/>
              </a:rPr>
              <a:t>Tree – concept</a:t>
            </a:r>
          </a:p>
          <a:p>
            <a:r>
              <a:rPr lang="en-US" dirty="0">
                <a:latin typeface="Fira sans"/>
              </a:rPr>
              <a:t>General tree</a:t>
            </a:r>
          </a:p>
          <a:p>
            <a:r>
              <a:rPr lang="en-US" dirty="0">
                <a:solidFill>
                  <a:srgbClr val="FF0000"/>
                </a:solidFill>
              </a:rPr>
              <a:t>Types of trees</a:t>
            </a:r>
            <a:endParaRPr lang="en-US" dirty="0">
              <a:solidFill>
                <a:srgbClr val="FF0000"/>
              </a:solidFill>
              <a:latin typeface="Fira sans"/>
            </a:endParaRPr>
          </a:p>
          <a:p>
            <a:r>
              <a:rPr lang="en-US" dirty="0">
                <a:latin typeface="Fira sans"/>
              </a:rPr>
              <a:t>Binary tree: </a:t>
            </a:r>
            <a:r>
              <a:rPr lang="en-US" dirty="0"/>
              <a:t>representation, operation</a:t>
            </a:r>
          </a:p>
          <a:p>
            <a:r>
              <a:rPr lang="en-US" dirty="0">
                <a:solidFill>
                  <a:srgbClr val="FF0000"/>
                </a:solidFill>
                <a:latin typeface="Fira sans"/>
              </a:rPr>
              <a:t>Binary tree traversal</a:t>
            </a:r>
          </a:p>
          <a:p>
            <a:r>
              <a:rPr lang="en-US" dirty="0">
                <a:latin typeface="Fira sans"/>
              </a:rPr>
              <a:t>Binary search tree </a:t>
            </a:r>
          </a:p>
          <a:p>
            <a:r>
              <a:rPr lang="en-US" dirty="0">
                <a:latin typeface="Fira sans"/>
              </a:rPr>
              <a:t>BST- The data structure and implementation</a:t>
            </a:r>
          </a:p>
          <a:p>
            <a:r>
              <a:rPr lang="en-US" dirty="0">
                <a:solidFill>
                  <a:srgbClr val="FF0000"/>
                </a:solidFill>
              </a:rPr>
              <a:t>Threaded binary trees.</a:t>
            </a:r>
          </a:p>
          <a:p>
            <a:r>
              <a:rPr lang="en-US" dirty="0">
                <a:solidFill>
                  <a:srgbClr val="FF0000"/>
                </a:solidFill>
              </a:rPr>
              <a:t>Search Trees –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AVL tree, Multiway Search Tree, B Tree, B+ Tree, and </a:t>
            </a:r>
            <a:r>
              <a:rPr lang="en-US" dirty="0" err="1">
                <a:solidFill>
                  <a:srgbClr val="FF0000"/>
                </a:solidFill>
              </a:rPr>
              <a:t>Trie</a:t>
            </a:r>
            <a:r>
              <a:rPr lang="en-US" dirty="0">
                <a:solidFill>
                  <a:srgbClr val="FF0000"/>
                </a:solidFill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</a:rPr>
              <a:t>Applications/Case study of trees.</a:t>
            </a:r>
            <a:endParaRPr lang="en-US" dirty="0">
              <a:solidFill>
                <a:srgbClr val="FF0000"/>
              </a:solidFill>
              <a:latin typeface="Fira sans"/>
            </a:endParaRPr>
          </a:p>
          <a:p>
            <a:r>
              <a:rPr lang="en-US" dirty="0">
                <a:latin typeface="Fira sans"/>
              </a:rPr>
              <a:t>Summary</a:t>
            </a:r>
          </a:p>
          <a:p>
            <a:r>
              <a:rPr lang="en-US" dirty="0">
                <a:latin typeface="Fira sans"/>
              </a:rPr>
              <a:t>Queries?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7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9.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3622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Fira sans"/>
              </a:rPr>
              <a:t> </a:t>
            </a:r>
            <a:r>
              <a:rPr lang="en-US" sz="2800" dirty="0">
                <a:highlight>
                  <a:srgbClr val="FFFF00"/>
                </a:highlight>
                <a:latin typeface="Fira sans"/>
              </a:rPr>
              <a:t>In a tree, each step from top to bottom is called as level of a tree.</a:t>
            </a:r>
          </a:p>
          <a:p>
            <a:r>
              <a:rPr lang="en-US" sz="2800" dirty="0">
                <a:latin typeface="Fira sans"/>
              </a:rPr>
              <a:t>The level </a:t>
            </a:r>
            <a:r>
              <a:rPr lang="en-US" sz="2800" dirty="0">
                <a:highlight>
                  <a:srgbClr val="FFFF00"/>
                </a:highlight>
                <a:latin typeface="Fira sans"/>
              </a:rPr>
              <a:t>count starts with 0 and increments by 1 at each </a:t>
            </a:r>
            <a:r>
              <a:rPr lang="en-US" sz="2800" dirty="0">
                <a:latin typeface="Fira sans"/>
              </a:rPr>
              <a:t>level or step.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2290" name="Picture 2" descr="https://www.gatevidyalay.com/wp-content/uploads/2018/07/Level-of-a-T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5870188" cy="46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10.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Fira sans"/>
              </a:rPr>
              <a:t>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Total number of edges that lies on the longest path from any leaf node to a particular node is called as height of that node.</a:t>
            </a:r>
          </a:p>
          <a:p>
            <a:r>
              <a:rPr lang="en-US" dirty="0">
                <a:latin typeface="Fira sans"/>
              </a:rPr>
              <a:t>Height of a tree is the height of root node.</a:t>
            </a:r>
          </a:p>
          <a:p>
            <a:r>
              <a:rPr lang="en-US" dirty="0">
                <a:highlight>
                  <a:srgbClr val="FFFF00"/>
                </a:highlight>
                <a:latin typeface="Fira sans"/>
              </a:rPr>
              <a:t>Height of all leaf nodes = 0</a:t>
            </a:r>
          </a:p>
          <a:p>
            <a:r>
              <a:rPr lang="en-US" u="sng" dirty="0">
                <a:highlight>
                  <a:srgbClr val="FFFF00"/>
                </a:highlight>
                <a:latin typeface="Fira sans"/>
              </a:rPr>
              <a:t>Computed from bottom to top</a:t>
            </a:r>
          </a:p>
          <a:p>
            <a:endParaRPr lang="en-US" dirty="0"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3314" name="Picture 2" descr="https://www.gatevidyalay.com/wp-content/uploads/2018/07/Height-Tree-Terminolog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02" y="1752600"/>
            <a:ext cx="4930059" cy="38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11.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ighlight>
                  <a:srgbClr val="FFFF00"/>
                </a:highlight>
                <a:latin typeface="Fira sans"/>
              </a:rPr>
              <a:t> Total number of edges from root node to a particular node is called as depth of that node.</a:t>
            </a:r>
          </a:p>
          <a:p>
            <a:r>
              <a:rPr lang="en-US" dirty="0">
                <a:highlight>
                  <a:srgbClr val="FFFF00"/>
                </a:highlight>
                <a:latin typeface="Fira sans"/>
              </a:rPr>
              <a:t>Depth of a tree is the total number of edges from root node to a leaf node in the longest path.</a:t>
            </a:r>
          </a:p>
          <a:p>
            <a:r>
              <a:rPr lang="en-US" dirty="0">
                <a:highlight>
                  <a:srgbClr val="FFFF00"/>
                </a:highlight>
                <a:latin typeface="Fira sans"/>
              </a:rPr>
              <a:t>Depth of the root node = 0</a:t>
            </a:r>
          </a:p>
          <a:p>
            <a:r>
              <a:rPr lang="en-US" dirty="0">
                <a:highlight>
                  <a:srgbClr val="FFFF00"/>
                </a:highlight>
                <a:latin typeface="Fira sans"/>
              </a:rPr>
              <a:t>The terms “level” and “depth” are used interchangeably.</a:t>
            </a:r>
          </a:p>
          <a:p>
            <a:r>
              <a:rPr lang="en-US" u="sng" dirty="0">
                <a:highlight>
                  <a:srgbClr val="FFFF00"/>
                </a:highlight>
                <a:latin typeface="Fira sans"/>
              </a:rPr>
              <a:t>Computed from top to bottom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4338" name="Picture 2" descr="https://www.gatevidyalay.com/wp-content/uploads/2018/07/Depth-Tree-Terminolog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01" y="1752600"/>
            <a:ext cx="51586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6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33400" indent="-533400"/>
            <a:r>
              <a:rPr lang="en-US" altLang="zh-CN" dirty="0">
                <a:solidFill>
                  <a:srgbClr val="C00000"/>
                </a:solidFill>
                <a:latin typeface="Marcellus"/>
                <a:ea typeface="宋体" pitchFamily="2" charset="-122"/>
              </a:rPr>
              <a:t>12. </a:t>
            </a:r>
            <a:r>
              <a:rPr lang="en-US" altLang="zh-CN" dirty="0" err="1">
                <a:solidFill>
                  <a:srgbClr val="C00000"/>
                </a:solidFill>
                <a:latin typeface="Marcellus"/>
                <a:ea typeface="宋体" pitchFamily="2" charset="-122"/>
              </a:rPr>
              <a:t>Subtree</a:t>
            </a:r>
            <a:endParaRPr lang="en-US" altLang="zh-CN" dirty="0">
              <a:solidFill>
                <a:srgbClr val="C00000"/>
              </a:solidFill>
              <a:latin typeface="Marcellus"/>
              <a:ea typeface="宋体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3505200" cy="4114800"/>
          </a:xfrm>
        </p:spPr>
        <p:txBody>
          <a:bodyPr>
            <a:normAutofit fontScale="92500"/>
          </a:bodyPr>
          <a:lstStyle/>
          <a:p>
            <a:pPr marL="533400" indent="-533400"/>
            <a:r>
              <a:rPr lang="en-US" altLang="zh-CN" dirty="0">
                <a:highlight>
                  <a:srgbClr val="FFFF00"/>
                </a:highlight>
                <a:ea typeface="宋体" pitchFamily="2" charset="-122"/>
              </a:rPr>
              <a:t> In a tree, each child from a node forms a </a:t>
            </a:r>
            <a:r>
              <a:rPr lang="en-US" altLang="zh-CN" dirty="0" err="1">
                <a:highlight>
                  <a:srgbClr val="FFFF00"/>
                </a:highlight>
                <a:ea typeface="宋体" pitchFamily="2" charset="-122"/>
              </a:rPr>
              <a:t>subtree</a:t>
            </a:r>
            <a:r>
              <a:rPr lang="en-US" altLang="zh-CN" dirty="0">
                <a:highlight>
                  <a:srgbClr val="FFFF00"/>
                </a:highlight>
                <a:ea typeface="宋体" pitchFamily="2" charset="-122"/>
              </a:rPr>
              <a:t> recursively.</a:t>
            </a:r>
          </a:p>
          <a:p>
            <a:pPr marL="533400" indent="-533400"/>
            <a:r>
              <a:rPr lang="en-US" altLang="zh-CN" dirty="0">
                <a:highlight>
                  <a:srgbClr val="FFFF00"/>
                </a:highlight>
                <a:ea typeface="宋体" pitchFamily="2" charset="-122"/>
              </a:rPr>
              <a:t>Every child node forms a </a:t>
            </a:r>
            <a:r>
              <a:rPr lang="en-US" altLang="zh-CN" dirty="0" err="1">
                <a:highlight>
                  <a:srgbClr val="FFFF00"/>
                </a:highlight>
                <a:ea typeface="宋体" pitchFamily="2" charset="-122"/>
              </a:rPr>
              <a:t>subtree</a:t>
            </a:r>
            <a:r>
              <a:rPr lang="en-US" altLang="zh-CN" dirty="0">
                <a:highlight>
                  <a:srgbClr val="FFFF00"/>
                </a:highlight>
                <a:ea typeface="宋体" pitchFamily="2" charset="-122"/>
              </a:rPr>
              <a:t> on its parent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" y="5855376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543" y="24594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8240" y="-597617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89" y="0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34"/>
            <a:ext cx="2434302" cy="811434"/>
          </a:xfrm>
          <a:prstGeom prst="rect">
            <a:avLst/>
          </a:prstGeom>
        </p:spPr>
      </p:pic>
      <p:pic>
        <p:nvPicPr>
          <p:cNvPr id="15362" name="Picture 2" descr="https://www.gatevidyalay.com/wp-content/uploads/2018/07/Subtree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70008"/>
            <a:ext cx="5244682" cy="40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7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13. Forest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 forest is a set of disjoint trees.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6386" name="Picture 2" descr="https://www.gatevidyalay.com/wp-content/uploads/2018/07/Forest-Tree-Termi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599"/>
            <a:ext cx="5801992" cy="33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0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14. Path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•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The sequence of consecutive edges from source node to destination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7410" name="Picture 2" descr="Data Structures Tutorials - Tree Terminology with exampl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6" y="2902247"/>
            <a:ext cx="7151903" cy="305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43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15. Keys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  <a:latin typeface="Fira sans"/>
              </a:rPr>
              <a:t>Key represents a value of a node based on which a search operation is to be carried out for a node.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8434" name="Picture 2" descr="Data Structure - Binary Search Tree - Tutorials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50" y="1676399"/>
            <a:ext cx="5333997" cy="41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6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• Non-linear data structure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Combines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advantages of an ordered array and linked list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Searching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as fast as in ordered array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</a:t>
            </a:r>
            <a:r>
              <a:rPr lang="en-US" dirty="0">
                <a:highlight>
                  <a:srgbClr val="FFFF00"/>
                </a:highlight>
                <a:latin typeface="Fira sans"/>
              </a:rPr>
              <a:t>Insertion and deletion as fast as in linked list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• Simple and fast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>
                <a:solidFill>
                  <a:srgbClr val="C00000"/>
                </a:solidFill>
                <a:latin typeface="Marcellus"/>
              </a:rPr>
              <a:t>Characteristics of trees</a:t>
            </a:r>
          </a:p>
        </p:txBody>
      </p:sp>
    </p:spTree>
    <p:extLst>
      <p:ext uri="{BB962C8B-B14F-4D97-AF65-F5344CB8AC3E}">
        <p14:creationId xmlns:p14="http://schemas.microsoft.com/office/powerpoint/2010/main" val="192848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Application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dirty="0"/>
              <a:t>• Directory structure of a file storage</a:t>
            </a:r>
          </a:p>
          <a:p>
            <a:pPr>
              <a:buFontTx/>
              <a:buNone/>
            </a:pPr>
            <a:r>
              <a:rPr lang="en-US" dirty="0"/>
              <a:t>• Structure of an arithmetic expressions</a:t>
            </a:r>
          </a:p>
          <a:p>
            <a:pPr>
              <a:buFontTx/>
              <a:buNone/>
            </a:pPr>
            <a:r>
              <a:rPr lang="en-US" dirty="0"/>
              <a:t>• Used in almost every 3D video game to determine what objects need to be rendered.</a:t>
            </a:r>
          </a:p>
          <a:p>
            <a:pPr>
              <a:buFontTx/>
              <a:buNone/>
            </a:pPr>
            <a:r>
              <a:rPr lang="en-US" dirty="0"/>
              <a:t>• Used in almost every high-bandwidth router for storing router-tables.</a:t>
            </a:r>
          </a:p>
          <a:p>
            <a:pPr>
              <a:buFontTx/>
              <a:buNone/>
            </a:pPr>
            <a:r>
              <a:rPr lang="en-US" dirty="0"/>
              <a:t>• used in compression algorithms, such as those used by the .jpeg and .mp3 file formats</a:t>
            </a:r>
          </a:p>
          <a:p>
            <a:r>
              <a:rPr lang="en-US" dirty="0"/>
              <a:t>Game trees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569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Directory structure of a file storage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26" name="Picture 2" descr="Operating Systems: File-System Interf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" y="2133600"/>
            <a:ext cx="865219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4305" y="5562600"/>
            <a:ext cx="8052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courtesy: https://www.cs.uic.edu/~jbell/CourseNotes/OperatingSystems/images/Chapter11/11_10_TwoLevelStructure.jpg 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 – strings, arrays, lists, stacks and queues </a:t>
            </a:r>
          </a:p>
          <a:p>
            <a:r>
              <a:rPr lang="en-US" dirty="0">
                <a:highlight>
                  <a:srgbClr val="FFFF00"/>
                </a:highlight>
              </a:rPr>
              <a:t>Non-linear data structure - tree. </a:t>
            </a:r>
          </a:p>
          <a:p>
            <a:r>
              <a:rPr lang="en-US" dirty="0">
                <a:highlight>
                  <a:srgbClr val="FFFF00"/>
                </a:highlight>
              </a:rPr>
              <a:t>Mainly used to represent data containing a hierarchical relationship between elements, for example, records, family trees</a:t>
            </a:r>
            <a:r>
              <a:rPr lang="en-US" dirty="0"/>
              <a:t> and table of contents. </a:t>
            </a:r>
          </a:p>
          <a:p>
            <a:pPr lvl="1"/>
            <a:r>
              <a:rPr lang="en-US" dirty="0"/>
              <a:t>E.g. a parent-child relationship</a:t>
            </a:r>
            <a:endParaRPr lang="en-US" baseline="30000" dirty="0">
              <a:solidFill>
                <a:srgbClr val="FF0000"/>
              </a:solidFill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5424" y="9088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 </a:t>
            </a:r>
            <a:r>
              <a:rPr lang="en-US" sz="4000" dirty="0">
                <a:solidFill>
                  <a:srgbClr val="C00000"/>
                </a:solidFill>
                <a:latin typeface="Marcellus"/>
              </a:rPr>
              <a:t>Structure of an arithmetic expressions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 descr="Expression Tree - GeeksforGeek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6400"/>
            <a:ext cx="3520835" cy="433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5346" y="6488668"/>
            <a:ext cx="875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courtesy: https://media.geeksforgeeks.org/wp-content/uploads/expression-tree.png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89019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Object rendering in 3-D game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3074" name="Picture 2" descr="Game Tutorial: Introduction - 20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1" y="2133600"/>
            <a:ext cx="576113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5835651"/>
            <a:ext cx="700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Courtesy: https://www.bogotobogo.com/Games/images/BVH.png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48447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DNS Server entries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4098" name="Picture 2" descr="DNS Explained. Hierarchy and Architecture - DEV Commun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6" y="1295400"/>
            <a:ext cx="6691313" cy="457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7871" y="5762302"/>
            <a:ext cx="814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Courtesy: https://res.cloudinary.com/practicaldev/image/fetch/s--b9G6DenD--/c_limit%2Cf_auto%2Cfl_progressive%2Cq_auto%2Cw_880/https://i.imgur.com/xOdVIPZ.png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8382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Compression Algorithm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5122" name="Picture 2" descr="Huffman Code | Brilliant Math &amp;amp; Science Wi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43" y="1656884"/>
            <a:ext cx="5574827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8866" y="5972988"/>
            <a:ext cx="686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https://brilliant-staff-media.s3-us-west-2.amazonaws.com/tiffany-wang/VEIWKBhSSc.png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Game Tree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6146" name="Picture 2" descr="Computer Science Game Tre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13" y="1349375"/>
            <a:ext cx="5715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2720" y="6196807"/>
            <a:ext cx="840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Courtesy: https://www.ocf.berkeley.edu/~yosenl/extras/alphabeta/alphabeta.jpg</a:t>
            </a:r>
          </a:p>
        </p:txBody>
      </p:sp>
    </p:spTree>
    <p:extLst>
      <p:ext uri="{BB962C8B-B14F-4D97-AF65-F5344CB8AC3E}">
        <p14:creationId xmlns:p14="http://schemas.microsoft.com/office/powerpoint/2010/main" val="2619205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3873" y="1600200"/>
            <a:ext cx="3062927" cy="4525963"/>
          </a:xfrm>
        </p:spPr>
        <p:txBody>
          <a:bodyPr/>
          <a:lstStyle/>
          <a:p>
            <a:r>
              <a:rPr lang="en-US" dirty="0" err="1"/>
              <a:t>Bandersnatch</a:t>
            </a:r>
            <a:endParaRPr lang="en-US" dirty="0"/>
          </a:p>
        </p:txBody>
      </p:sp>
      <p:pic>
        <p:nvPicPr>
          <p:cNvPr id="7170" name="Picture 2" descr="Bandersnatch : A movie with alternate endings about a video game with  alternate endings based on a book with alternate endings written by an  author who had many lives.: Bandersn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894"/>
            <a:ext cx="56238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7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 A binary tree, T, is either empty or such that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Fira sans"/>
              </a:rPr>
              <a:t>T has a special node called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Fira sans"/>
              </a:rPr>
              <a:t>T has two sets of nodes L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and R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, called the left </a:t>
            </a:r>
            <a:r>
              <a:rPr lang="en-US" dirty="0" err="1">
                <a:latin typeface="Fira sans"/>
              </a:rPr>
              <a:t>subtree</a:t>
            </a:r>
            <a:r>
              <a:rPr lang="en-US" dirty="0">
                <a:latin typeface="Fira sans"/>
              </a:rPr>
              <a:t> and right </a:t>
            </a:r>
            <a:r>
              <a:rPr lang="en-US" dirty="0" err="1">
                <a:latin typeface="Fira sans"/>
              </a:rPr>
              <a:t>subtree</a:t>
            </a:r>
            <a:r>
              <a:rPr lang="en-US" dirty="0">
                <a:latin typeface="Fira sans"/>
              </a:rPr>
              <a:t> of T, respectively.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Fira sans"/>
              </a:rPr>
              <a:t>L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and R</a:t>
            </a:r>
            <a:r>
              <a:rPr lang="en-US" baseline="-25000" dirty="0">
                <a:latin typeface="Fira sans"/>
              </a:rPr>
              <a:t>T</a:t>
            </a:r>
            <a:r>
              <a:rPr lang="en-US" dirty="0">
                <a:latin typeface="Fira sans"/>
              </a:rPr>
              <a:t> are binary trees. </a:t>
            </a:r>
            <a:endParaRPr lang="en-US" dirty="0">
              <a:solidFill>
                <a:srgbClr val="FF0000"/>
              </a:solidFill>
              <a:latin typeface="Fira sans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General tree and Binary tre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0148"/>
            <a:ext cx="8382000" cy="51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76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776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Fira sans"/>
              </a:rPr>
              <a:t>A binary tree is a finite set of elements that are either empty or is partitioned into three disjoint subsets.</a:t>
            </a:r>
          </a:p>
          <a:p>
            <a:r>
              <a:rPr lang="en-US" dirty="0">
                <a:latin typeface="Fira sans"/>
              </a:rPr>
              <a:t>The first subset contains a single element called the root of the tree. </a:t>
            </a:r>
          </a:p>
          <a:p>
            <a:r>
              <a:rPr lang="en-US" dirty="0">
                <a:latin typeface="Fira sans"/>
              </a:rPr>
              <a:t>The other two subsets are themselves binary trees called the left and right sub-trees of the original tree. </a:t>
            </a:r>
          </a:p>
          <a:p>
            <a:r>
              <a:rPr lang="en-US" dirty="0">
                <a:latin typeface="Fira sans"/>
              </a:rPr>
              <a:t>A left or right sub-tree can be empty. </a:t>
            </a:r>
          </a:p>
          <a:p>
            <a:r>
              <a:rPr lang="en-US" dirty="0">
                <a:latin typeface="Fira sans"/>
              </a:rPr>
              <a:t>Each element of a binary tree is called a node of the tree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86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44943"/>
            <a:ext cx="7848600" cy="762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Binary Tree Properties</a:t>
            </a:r>
            <a:endParaRPr lang="en-US" altLang="zh-CN" dirty="0">
              <a:solidFill>
                <a:srgbClr val="C00000"/>
              </a:solidFill>
              <a:latin typeface="Marcellus"/>
              <a:ea typeface="宋体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472" y="1985964"/>
            <a:ext cx="7848600" cy="4572000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/>
              </a:rPr>
              <a:t>If a binary tree contains m nodes at level L, it contains at most 2</a:t>
            </a:r>
            <a:r>
              <a:rPr lang="en-US" baseline="30000" dirty="0">
                <a:latin typeface="Fira sans"/>
              </a:rPr>
              <a:t>m</a:t>
            </a:r>
            <a:r>
              <a:rPr lang="en-US" dirty="0">
                <a:latin typeface="Fira sans"/>
              </a:rPr>
              <a:t> nodes at level L+1 </a:t>
            </a:r>
          </a:p>
          <a:p>
            <a:r>
              <a:rPr lang="en-US" dirty="0">
                <a:latin typeface="Fira sans"/>
              </a:rPr>
              <a:t>Since a binary tree can contain at most 1 node at level 0 (the root), it contains at most 2</a:t>
            </a:r>
            <a:r>
              <a:rPr lang="en-US" baseline="30000" dirty="0">
                <a:latin typeface="Fira sans"/>
              </a:rPr>
              <a:t>L</a:t>
            </a:r>
            <a:r>
              <a:rPr lang="en-US" dirty="0">
                <a:latin typeface="Fira sans"/>
              </a:rPr>
              <a:t> nodes at level L.</a:t>
            </a:r>
            <a:endParaRPr lang="en-US" altLang="zh-CN" dirty="0">
              <a:latin typeface="Fira sans"/>
              <a:ea typeface="宋体" pitchFamily="2" charset="-122"/>
              <a:cs typeface="Courier New" pitchFamily="49" charset="0"/>
            </a:endParaRP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 family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3600" dirty="0"/>
          </a:p>
          <a:p>
            <a:pPr marL="342900" lvl="1" indent="-342900">
              <a:buNone/>
            </a:pPr>
            <a:endParaRPr lang="en-US" altLang="en-US" sz="3600" dirty="0"/>
          </a:p>
          <a:p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ira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85" y="1576565"/>
            <a:ext cx="7391400" cy="474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0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/>
          <p:cNvSpPr>
            <a:spLocks noChangeArrowheads="1"/>
          </p:cNvSpPr>
          <p:nvPr/>
        </p:nvSpPr>
        <p:spPr bwMode="auto">
          <a:xfrm>
            <a:off x="4038600" y="1066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Oval 4"/>
          <p:cNvSpPr>
            <a:spLocks noChangeArrowheads="1"/>
          </p:cNvSpPr>
          <p:nvPr/>
        </p:nvSpPr>
        <p:spPr bwMode="auto">
          <a:xfrm>
            <a:off x="3200400" y="1752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5"/>
          <p:cNvSpPr>
            <a:spLocks noChangeArrowheads="1"/>
          </p:cNvSpPr>
          <p:nvPr/>
        </p:nvSpPr>
        <p:spPr bwMode="auto">
          <a:xfrm>
            <a:off x="22098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6"/>
          <p:cNvSpPr>
            <a:spLocks noChangeArrowheads="1"/>
          </p:cNvSpPr>
          <p:nvPr/>
        </p:nvSpPr>
        <p:spPr bwMode="auto">
          <a:xfrm>
            <a:off x="4724400" y="2362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7"/>
          <p:cNvSpPr>
            <a:spLocks noChangeArrowheads="1"/>
          </p:cNvSpPr>
          <p:nvPr/>
        </p:nvSpPr>
        <p:spPr bwMode="auto">
          <a:xfrm>
            <a:off x="6781800" y="6019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080" name="Oval 8"/>
          <p:cNvSpPr>
            <a:spLocks noChangeArrowheads="1"/>
          </p:cNvSpPr>
          <p:nvPr/>
        </p:nvSpPr>
        <p:spPr bwMode="auto">
          <a:xfrm>
            <a:off x="5486400" y="3276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1371600" y="3429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5715000" y="5181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41148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2"/>
          <p:cNvSpPr>
            <a:spLocks noChangeArrowheads="1"/>
          </p:cNvSpPr>
          <p:nvPr/>
        </p:nvSpPr>
        <p:spPr bwMode="auto">
          <a:xfrm>
            <a:off x="3962400" y="5181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085" name="Oval 13"/>
          <p:cNvSpPr>
            <a:spLocks noChangeArrowheads="1"/>
          </p:cNvSpPr>
          <p:nvPr/>
        </p:nvSpPr>
        <p:spPr bwMode="auto">
          <a:xfrm>
            <a:off x="4800600" y="4267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086" name="Oval 14"/>
          <p:cNvSpPr>
            <a:spLocks noChangeArrowheads="1"/>
          </p:cNvSpPr>
          <p:nvPr/>
        </p:nvSpPr>
        <p:spPr bwMode="auto">
          <a:xfrm>
            <a:off x="3048000" y="3429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15"/>
          <p:cNvSpPr>
            <a:spLocks noChangeArrowheads="1"/>
          </p:cNvSpPr>
          <p:nvPr/>
        </p:nvSpPr>
        <p:spPr bwMode="auto">
          <a:xfrm>
            <a:off x="2133600" y="4419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2400" b="1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 flipH="1">
            <a:off x="3657600" y="1524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 flipH="1">
            <a:off x="2667000" y="2133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 flipH="1">
            <a:off x="1752600" y="28956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1828800" y="38862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2667000" y="2895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733800" y="20574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 flipH="1">
            <a:off x="4495800" y="28194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5181600" y="2819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 flipH="1">
            <a:off x="5181600" y="37338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 flipH="1">
            <a:off x="4419600" y="4724400"/>
            <a:ext cx="457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5257800" y="47244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6248400" y="55626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>
            <a:off x="4038600" y="10668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A </a:t>
            </a: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3276600" y="17526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4724400" y="2362200"/>
            <a:ext cx="481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C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5410200" y="32766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 </a:t>
            </a:r>
            <a:r>
              <a:rPr lang="en-US" altLang="zh-TW" sz="2400" b="1">
                <a:solidFill>
                  <a:schemeClr val="tx1"/>
                </a:solidFill>
              </a:rPr>
              <a:t>D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4" name="Text Box 32"/>
          <p:cNvSpPr txBox="1">
            <a:spLocks noChangeArrowheads="1"/>
          </p:cNvSpPr>
          <p:nvPr/>
        </p:nvSpPr>
        <p:spPr bwMode="auto">
          <a:xfrm>
            <a:off x="2209800" y="2438400"/>
            <a:ext cx="46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</a:t>
            </a:r>
            <a:r>
              <a:rPr lang="en-US" altLang="zh-TW" sz="2400" b="1">
                <a:solidFill>
                  <a:schemeClr val="tx1"/>
                </a:solidFill>
              </a:rPr>
              <a:t>E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3048000" y="3429000"/>
            <a:ext cx="44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tx1"/>
                </a:solidFill>
              </a:rPr>
              <a:t> </a:t>
            </a:r>
            <a:r>
              <a:rPr lang="en-US" altLang="zh-TW" sz="2400" b="1">
                <a:solidFill>
                  <a:schemeClr val="tx1"/>
                </a:solidFill>
              </a:rPr>
              <a:t>F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3107" name="Text Box 35"/>
          <p:cNvSpPr txBox="1">
            <a:spLocks noChangeArrowheads="1"/>
          </p:cNvSpPr>
          <p:nvPr/>
        </p:nvSpPr>
        <p:spPr bwMode="auto">
          <a:xfrm>
            <a:off x="4175125" y="3394075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108" name="Text Box 36"/>
          <p:cNvSpPr txBox="1">
            <a:spLocks noChangeArrowheads="1"/>
          </p:cNvSpPr>
          <p:nvPr/>
        </p:nvSpPr>
        <p:spPr bwMode="auto">
          <a:xfrm>
            <a:off x="1279525" y="3470275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chemeClr val="tx1"/>
                </a:solidFill>
              </a:rPr>
              <a:t>  K</a:t>
            </a:r>
          </a:p>
        </p:txBody>
      </p:sp>
    </p:spTree>
    <p:extLst>
      <p:ext uri="{BB962C8B-B14F-4D97-AF65-F5344CB8AC3E}">
        <p14:creationId xmlns:p14="http://schemas.microsoft.com/office/powerpoint/2010/main" val="1481344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EF34-E396-46E4-A247-560ACE5520F5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Samples of Trees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386013" y="1779588"/>
            <a:ext cx="571500" cy="569912"/>
            <a:chOff x="1389" y="1133"/>
            <a:chExt cx="360" cy="359"/>
          </a:xfrm>
        </p:grpSpPr>
        <p:sp>
          <p:nvSpPr>
            <p:cNvPr id="43012" name="Oval 4"/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1774825" y="2682875"/>
            <a:ext cx="571500" cy="569913"/>
            <a:chOff x="1004" y="1702"/>
            <a:chExt cx="360" cy="359"/>
          </a:xfrm>
        </p:grpSpPr>
        <p:sp>
          <p:nvSpPr>
            <p:cNvPr id="43015" name="Oval 7"/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6" name="Rectangle 8"/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2157413" y="2338388"/>
            <a:ext cx="341312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8" name="Group 10"/>
          <p:cNvGrpSpPr>
            <a:grpSpLocks/>
          </p:cNvGrpSpPr>
          <p:nvPr/>
        </p:nvGrpSpPr>
        <p:grpSpPr bwMode="auto">
          <a:xfrm>
            <a:off x="3509963" y="1763713"/>
            <a:ext cx="571500" cy="569912"/>
            <a:chOff x="2097" y="1123"/>
            <a:chExt cx="360" cy="359"/>
          </a:xfrm>
        </p:grpSpPr>
        <p:sp>
          <p:nvSpPr>
            <p:cNvPr id="43019" name="Oval 11"/>
            <p:cNvSpPr>
              <a:spLocks noChangeArrowheads="1"/>
            </p:cNvSpPr>
            <p:nvPr/>
          </p:nvSpPr>
          <p:spPr bwMode="auto">
            <a:xfrm>
              <a:off x="2097" y="112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2166" y="117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21" name="Group 13"/>
          <p:cNvGrpSpPr>
            <a:grpSpLocks/>
          </p:cNvGrpSpPr>
          <p:nvPr/>
        </p:nvGrpSpPr>
        <p:grpSpPr bwMode="auto">
          <a:xfrm>
            <a:off x="4105275" y="2684463"/>
            <a:ext cx="571500" cy="569912"/>
            <a:chOff x="2472" y="1703"/>
            <a:chExt cx="360" cy="359"/>
          </a:xfrm>
        </p:grpSpPr>
        <p:sp>
          <p:nvSpPr>
            <p:cNvPr id="43022" name="Oval 14"/>
            <p:cNvSpPr>
              <a:spLocks noChangeArrowheads="1"/>
            </p:cNvSpPr>
            <p:nvPr/>
          </p:nvSpPr>
          <p:spPr bwMode="auto">
            <a:xfrm>
              <a:off x="2472" y="170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Rectangle 15"/>
            <p:cNvSpPr>
              <a:spLocks noChangeArrowheads="1"/>
            </p:cNvSpPr>
            <p:nvPr/>
          </p:nvSpPr>
          <p:spPr bwMode="auto">
            <a:xfrm>
              <a:off x="2541" y="17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3927475" y="2320925"/>
            <a:ext cx="406400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25" name="Group 17"/>
          <p:cNvGrpSpPr>
            <a:grpSpLocks/>
          </p:cNvGrpSpPr>
          <p:nvPr/>
        </p:nvGrpSpPr>
        <p:grpSpPr bwMode="auto">
          <a:xfrm>
            <a:off x="6837363" y="1701800"/>
            <a:ext cx="571500" cy="569913"/>
            <a:chOff x="4229" y="1348"/>
            <a:chExt cx="360" cy="359"/>
          </a:xfrm>
        </p:grpSpPr>
        <p:sp>
          <p:nvSpPr>
            <p:cNvPr id="43026" name="Oval 18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Rectangle 19"/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3028" name="Group 20"/>
          <p:cNvGrpSpPr>
            <a:grpSpLocks/>
          </p:cNvGrpSpPr>
          <p:nvPr/>
        </p:nvGrpSpPr>
        <p:grpSpPr bwMode="auto">
          <a:xfrm>
            <a:off x="5867400" y="2843213"/>
            <a:ext cx="571500" cy="569912"/>
            <a:chOff x="3618" y="2067"/>
            <a:chExt cx="360" cy="359"/>
          </a:xfrm>
        </p:grpSpPr>
        <p:sp>
          <p:nvSpPr>
            <p:cNvPr id="43029" name="Oval 21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0" name="Rectangle 22"/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3031" name="Line 23"/>
          <p:cNvSpPr>
            <a:spLocks noChangeShapeType="1"/>
          </p:cNvSpPr>
          <p:nvPr/>
        </p:nvSpPr>
        <p:spPr bwMode="auto">
          <a:xfrm flipH="1">
            <a:off x="6165850" y="2192338"/>
            <a:ext cx="765175" cy="646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32" name="Group 24"/>
          <p:cNvGrpSpPr>
            <a:grpSpLocks/>
          </p:cNvGrpSpPr>
          <p:nvPr/>
        </p:nvGrpSpPr>
        <p:grpSpPr bwMode="auto">
          <a:xfrm>
            <a:off x="7758113" y="2876550"/>
            <a:ext cx="571500" cy="569913"/>
            <a:chOff x="4809" y="2088"/>
            <a:chExt cx="360" cy="359"/>
          </a:xfrm>
        </p:grpSpPr>
        <p:sp>
          <p:nvSpPr>
            <p:cNvPr id="43033" name="Oval 25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Rectangle 26"/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8267700" y="3949700"/>
            <a:ext cx="571500" cy="569913"/>
            <a:chOff x="5130" y="2764"/>
            <a:chExt cx="360" cy="359"/>
          </a:xfrm>
        </p:grpSpPr>
        <p:sp>
          <p:nvSpPr>
            <p:cNvPr id="43036" name="Oval 28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7" name="Rectangle 29"/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G</a:t>
              </a:r>
            </a:p>
          </p:txBody>
        </p:sp>
      </p:grp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8208963" y="3435350"/>
            <a:ext cx="287337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39" name="Group 31"/>
          <p:cNvGrpSpPr>
            <a:grpSpLocks/>
          </p:cNvGrpSpPr>
          <p:nvPr/>
        </p:nvGrpSpPr>
        <p:grpSpPr bwMode="auto">
          <a:xfrm>
            <a:off x="6396038" y="3998913"/>
            <a:ext cx="571500" cy="569912"/>
            <a:chOff x="3951" y="2795"/>
            <a:chExt cx="360" cy="359"/>
          </a:xfrm>
        </p:grpSpPr>
        <p:sp>
          <p:nvSpPr>
            <p:cNvPr id="43040" name="Oval 32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1" name="Rectangle 33"/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43042" name="Group 34"/>
          <p:cNvGrpSpPr>
            <a:grpSpLocks/>
          </p:cNvGrpSpPr>
          <p:nvPr/>
        </p:nvGrpSpPr>
        <p:grpSpPr bwMode="auto">
          <a:xfrm>
            <a:off x="5937250" y="5207000"/>
            <a:ext cx="571500" cy="569913"/>
            <a:chOff x="3662" y="3556"/>
            <a:chExt cx="360" cy="359"/>
          </a:xfrm>
        </p:grpSpPr>
        <p:sp>
          <p:nvSpPr>
            <p:cNvPr id="43043" name="Oval 35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4" name="Rectangle 36"/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I</a:t>
              </a:r>
            </a:p>
          </p:txBody>
        </p:sp>
      </p:grp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5792788" y="4589463"/>
            <a:ext cx="423862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46" name="Group 38"/>
          <p:cNvGrpSpPr>
            <a:grpSpLocks/>
          </p:cNvGrpSpPr>
          <p:nvPr/>
        </p:nvGrpSpPr>
        <p:grpSpPr bwMode="auto">
          <a:xfrm>
            <a:off x="5407025" y="3981450"/>
            <a:ext cx="571500" cy="569913"/>
            <a:chOff x="3328" y="2784"/>
            <a:chExt cx="360" cy="359"/>
          </a:xfrm>
        </p:grpSpPr>
        <p:sp>
          <p:nvSpPr>
            <p:cNvPr id="43047" name="Oval 39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8" name="Rectangle 40"/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43049" name="Group 41"/>
          <p:cNvGrpSpPr>
            <a:grpSpLocks/>
          </p:cNvGrpSpPr>
          <p:nvPr/>
        </p:nvGrpSpPr>
        <p:grpSpPr bwMode="auto">
          <a:xfrm>
            <a:off x="4846638" y="5170488"/>
            <a:ext cx="571500" cy="569912"/>
            <a:chOff x="2975" y="3533"/>
            <a:chExt cx="360" cy="359"/>
          </a:xfrm>
        </p:grpSpPr>
        <p:sp>
          <p:nvSpPr>
            <p:cNvPr id="43050" name="Oval 42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1" name="Rectangle 43"/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H</a:t>
              </a:r>
            </a:p>
          </p:txBody>
        </p:sp>
      </p:grpSp>
      <p:grpSp>
        <p:nvGrpSpPr>
          <p:cNvPr id="43052" name="Group 44"/>
          <p:cNvGrpSpPr>
            <a:grpSpLocks/>
          </p:cNvGrpSpPr>
          <p:nvPr/>
        </p:nvGrpSpPr>
        <p:grpSpPr bwMode="auto">
          <a:xfrm>
            <a:off x="7296150" y="3948113"/>
            <a:ext cx="571500" cy="569912"/>
            <a:chOff x="4518" y="2763"/>
            <a:chExt cx="360" cy="359"/>
          </a:xfrm>
        </p:grpSpPr>
        <p:sp>
          <p:nvSpPr>
            <p:cNvPr id="43053" name="Oval 45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4" name="Rectangle 46"/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43055" name="Line 47"/>
          <p:cNvSpPr>
            <a:spLocks noChangeShapeType="1"/>
          </p:cNvSpPr>
          <p:nvPr/>
        </p:nvSpPr>
        <p:spPr bwMode="auto">
          <a:xfrm flipH="1">
            <a:off x="7561263" y="3433763"/>
            <a:ext cx="322262" cy="493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6251575" y="3382963"/>
            <a:ext cx="373063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 flipH="1">
            <a:off x="5672138" y="3365500"/>
            <a:ext cx="323850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 flipH="1">
            <a:off x="5127625" y="4572000"/>
            <a:ext cx="425450" cy="579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>
            <a:off x="7305675" y="2209800"/>
            <a:ext cx="714375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5734050" y="1177925"/>
            <a:ext cx="290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/>
              <a:t>Complete Binary Tree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43061" name="Rectangle 53"/>
          <p:cNvSpPr>
            <a:spLocks noChangeArrowheads="1"/>
          </p:cNvSpPr>
          <p:nvPr/>
        </p:nvSpPr>
        <p:spPr bwMode="auto">
          <a:xfrm>
            <a:off x="2390775" y="3736975"/>
            <a:ext cx="268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/>
              <a:t>Skewed Binary Tree</a:t>
            </a:r>
            <a:endParaRPr lang="en-US" altLang="zh-TW" sz="2400">
              <a:solidFill>
                <a:schemeClr val="tx1"/>
              </a:solidFill>
            </a:endParaRPr>
          </a:p>
        </p:txBody>
      </p:sp>
      <p:grpSp>
        <p:nvGrpSpPr>
          <p:cNvPr id="43062" name="Group 54"/>
          <p:cNvGrpSpPr>
            <a:grpSpLocks/>
          </p:cNvGrpSpPr>
          <p:nvPr/>
        </p:nvGrpSpPr>
        <p:grpSpPr bwMode="auto">
          <a:xfrm>
            <a:off x="923925" y="5486400"/>
            <a:ext cx="571500" cy="569913"/>
            <a:chOff x="468" y="3468"/>
            <a:chExt cx="360" cy="359"/>
          </a:xfrm>
        </p:grpSpPr>
        <p:sp>
          <p:nvSpPr>
            <p:cNvPr id="43063" name="Oval 55"/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64" name="Rectangle 56"/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sp>
        <p:nvSpPr>
          <p:cNvPr id="43065" name="Line 57"/>
          <p:cNvSpPr>
            <a:spLocks noChangeShapeType="1"/>
          </p:cNvSpPr>
          <p:nvPr/>
        </p:nvSpPr>
        <p:spPr bwMode="auto">
          <a:xfrm flipH="1">
            <a:off x="1136650" y="5056188"/>
            <a:ext cx="322263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66" name="Group 58"/>
          <p:cNvGrpSpPr>
            <a:grpSpLocks/>
          </p:cNvGrpSpPr>
          <p:nvPr/>
        </p:nvGrpSpPr>
        <p:grpSpPr bwMode="auto">
          <a:xfrm>
            <a:off x="1566863" y="3614738"/>
            <a:ext cx="571500" cy="569912"/>
            <a:chOff x="873" y="2289"/>
            <a:chExt cx="360" cy="359"/>
          </a:xfrm>
        </p:grpSpPr>
        <p:sp>
          <p:nvSpPr>
            <p:cNvPr id="43067" name="Oval 59"/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68" name="Rectangle 60"/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3069" name="Group 61"/>
          <p:cNvGrpSpPr>
            <a:grpSpLocks/>
          </p:cNvGrpSpPr>
          <p:nvPr/>
        </p:nvGrpSpPr>
        <p:grpSpPr bwMode="auto">
          <a:xfrm>
            <a:off x="1209675" y="4479925"/>
            <a:ext cx="571500" cy="569913"/>
            <a:chOff x="648" y="2834"/>
            <a:chExt cx="360" cy="359"/>
          </a:xfrm>
        </p:grpSpPr>
        <p:sp>
          <p:nvSpPr>
            <p:cNvPr id="43070" name="Oval 62"/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71" name="Rectangle 63"/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sp>
        <p:nvSpPr>
          <p:cNvPr id="43072" name="Line 64"/>
          <p:cNvSpPr>
            <a:spLocks noChangeShapeType="1"/>
          </p:cNvSpPr>
          <p:nvPr/>
        </p:nvSpPr>
        <p:spPr bwMode="auto">
          <a:xfrm flipH="1">
            <a:off x="1831975" y="3273425"/>
            <a:ext cx="138113" cy="338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Line 65"/>
          <p:cNvSpPr>
            <a:spLocks noChangeShapeType="1"/>
          </p:cNvSpPr>
          <p:nvPr/>
        </p:nvSpPr>
        <p:spPr bwMode="auto">
          <a:xfrm flipH="1">
            <a:off x="1544638" y="4205288"/>
            <a:ext cx="16827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4918075" y="17748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CC3300"/>
                </a:solidFill>
              </a:rPr>
              <a:t>1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4956175" y="28035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2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4956175" y="3984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3</a:t>
            </a:r>
          </a:p>
        </p:txBody>
      </p:sp>
      <p:sp>
        <p:nvSpPr>
          <p:cNvPr id="43077" name="Text Box 69"/>
          <p:cNvSpPr txBox="1">
            <a:spLocks noChangeArrowheads="1"/>
          </p:cNvSpPr>
          <p:nvPr/>
        </p:nvSpPr>
        <p:spPr bwMode="auto">
          <a:xfrm>
            <a:off x="4098925" y="52228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4</a:t>
            </a:r>
          </a:p>
        </p:txBody>
      </p:sp>
      <p:sp>
        <p:nvSpPr>
          <p:cNvPr id="43078" name="Text Box 70"/>
          <p:cNvSpPr txBox="1">
            <a:spLocks noChangeArrowheads="1"/>
          </p:cNvSpPr>
          <p:nvPr/>
        </p:nvSpPr>
        <p:spPr bwMode="auto">
          <a:xfrm>
            <a:off x="2155825" y="55657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rgbClr val="CC33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41242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36" y="56344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Types of Binary Tree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36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Fira sans"/>
              </a:rPr>
              <a:t>Complete binary tree </a:t>
            </a:r>
          </a:p>
          <a:p>
            <a:r>
              <a:rPr lang="en-US" sz="3600" dirty="0">
                <a:latin typeface="Fira sans"/>
              </a:rPr>
              <a:t>Strictly binary tree </a:t>
            </a:r>
          </a:p>
          <a:p>
            <a:r>
              <a:rPr lang="en-US" sz="3600" dirty="0">
                <a:latin typeface="Fira sans"/>
              </a:rPr>
              <a:t>Almost complete binary tree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2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A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4 Full binary tree and Complete Binary Tree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85706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68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Strictly binary</a:t>
            </a:r>
            <a:r>
              <a:rPr lang="en-US" dirty="0"/>
              <a:t> trees are binary trees where every node either has two children or is a leaf (has no children).</a:t>
            </a:r>
          </a:p>
          <a:p>
            <a:pPr fontAlgn="base"/>
            <a:r>
              <a:rPr lang="en-US" b="1" dirty="0"/>
              <a:t>Complete</a:t>
            </a:r>
            <a:r>
              <a:rPr lang="en-US" dirty="0"/>
              <a:t> binary trees are strictly binary trees where every leaf is on the same "maximum" level.</a:t>
            </a:r>
          </a:p>
          <a:p>
            <a:pPr fontAlgn="base"/>
            <a:r>
              <a:rPr lang="en-US" b="1" dirty="0"/>
              <a:t>Almost complete</a:t>
            </a:r>
            <a:r>
              <a:rPr lang="en-US" dirty="0"/>
              <a:t> binary trees are not necessarily strictly binary (although they can be), and are </a:t>
            </a:r>
            <a:r>
              <a:rPr lang="en-US" i="1" dirty="0"/>
              <a:t>not</a:t>
            </a:r>
            <a:r>
              <a:rPr lang="en-US" dirty="0"/>
              <a:t> complete.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9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8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D93A-C7D0-49FB-8F46-EE396EF25A40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Full BT VS Complete BT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860425" y="1096963"/>
            <a:ext cx="9163050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>
                <a:solidFill>
                  <a:schemeClr val="tx1"/>
                </a:solidFill>
              </a:rPr>
              <a:t>A full binary tree of 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is a binary tree of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having 2 -1 nodes,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&gt;=0.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>
                <a:solidFill>
                  <a:schemeClr val="tx1"/>
                </a:solidFill>
              </a:rPr>
              <a:t>A binary tree with </a:t>
            </a:r>
            <a:r>
              <a:rPr lang="en-US" altLang="zh-TW" sz="3200" i="1">
                <a:solidFill>
                  <a:schemeClr val="tx1"/>
                </a:solidFill>
              </a:rPr>
              <a:t>n</a:t>
            </a:r>
            <a:r>
              <a:rPr lang="en-US" altLang="zh-TW" sz="3200">
                <a:solidFill>
                  <a:schemeClr val="tx1"/>
                </a:solidFill>
              </a:rPr>
              <a:t> nodes and 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 is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complete </a:t>
            </a:r>
            <a:r>
              <a:rPr lang="en-US" altLang="zh-TW" sz="3200" i="1">
                <a:solidFill>
                  <a:schemeClr val="tx1"/>
                </a:solidFill>
              </a:rPr>
              <a:t>iff</a:t>
            </a:r>
            <a:r>
              <a:rPr lang="en-US" altLang="zh-TW" sz="3200">
                <a:solidFill>
                  <a:schemeClr val="tx1"/>
                </a:solidFill>
              </a:rPr>
              <a:t> its nodes correspond to the nodes numbered from 1 to </a:t>
            </a:r>
            <a:r>
              <a:rPr lang="en-US" altLang="zh-TW" sz="3200" i="1">
                <a:solidFill>
                  <a:schemeClr val="tx1"/>
                </a:solidFill>
              </a:rPr>
              <a:t>n</a:t>
            </a:r>
            <a:r>
              <a:rPr lang="en-US" altLang="zh-TW" sz="3200">
                <a:solidFill>
                  <a:schemeClr val="tx1"/>
                </a:solidFill>
              </a:rPr>
              <a:t> in the full binary tree of </a:t>
            </a:r>
            <a:br>
              <a:rPr lang="en-US" altLang="zh-TW" sz="3200">
                <a:solidFill>
                  <a:schemeClr val="tx1"/>
                </a:solidFill>
              </a:rPr>
            </a:br>
            <a:r>
              <a:rPr lang="en-US" altLang="zh-TW" sz="3200">
                <a:solidFill>
                  <a:schemeClr val="tx1"/>
                </a:solidFill>
              </a:rPr>
              <a:t>depth </a:t>
            </a:r>
            <a:r>
              <a:rPr lang="en-US" altLang="zh-TW" sz="3200" i="1">
                <a:solidFill>
                  <a:schemeClr val="tx1"/>
                </a:solidFill>
              </a:rPr>
              <a:t>k</a:t>
            </a:r>
            <a:r>
              <a:rPr lang="en-US" altLang="zh-TW" sz="32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3927475" y="1498600"/>
            <a:ext cx="28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 i="1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568575" y="41036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2586038" y="40925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1955800" y="47132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1990725" y="4719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 flipH="1">
            <a:off x="2143125" y="4362450"/>
            <a:ext cx="4826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3151188" y="4730750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3186113" y="47371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471863" y="53054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22663" y="53117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>
            <a:off x="3432175" y="5027613"/>
            <a:ext cx="182563" cy="261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2290763" y="5332413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2324100" y="53546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097" name="Oval 17"/>
          <p:cNvSpPr>
            <a:spLocks noChangeArrowheads="1"/>
          </p:cNvSpPr>
          <p:nvPr/>
        </p:nvSpPr>
        <p:spPr bwMode="auto">
          <a:xfrm>
            <a:off x="2032000" y="5992813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2114550" y="6016625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46099" name="Line 19"/>
          <p:cNvSpPr>
            <a:spLocks noChangeShapeType="1"/>
          </p:cNvSpPr>
          <p:nvPr/>
        </p:nvSpPr>
        <p:spPr bwMode="auto">
          <a:xfrm>
            <a:off x="1938338" y="5659438"/>
            <a:ext cx="268287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1665288" y="53213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1698625" y="53276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1343025" y="5973763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1377950" y="599598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2859088" y="5303838"/>
            <a:ext cx="355600" cy="30003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2874963" y="532765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 flipH="1">
            <a:off x="3024188" y="5026025"/>
            <a:ext cx="203200" cy="26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2197100" y="4999038"/>
            <a:ext cx="234950" cy="32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 flipH="1">
            <a:off x="1830388" y="4989513"/>
            <a:ext cx="204787" cy="327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 flipH="1">
            <a:off x="1519238" y="5649913"/>
            <a:ext cx="268287" cy="3095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Line 30"/>
          <p:cNvSpPr>
            <a:spLocks noChangeShapeType="1"/>
          </p:cNvSpPr>
          <p:nvPr/>
        </p:nvSpPr>
        <p:spPr bwMode="auto">
          <a:xfrm>
            <a:off x="2862263" y="4371975"/>
            <a:ext cx="45085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42163" y="41021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Rectangle 32"/>
          <p:cNvSpPr>
            <a:spLocks noChangeArrowheads="1"/>
          </p:cNvSpPr>
          <p:nvPr/>
        </p:nvSpPr>
        <p:spPr bwMode="auto">
          <a:xfrm>
            <a:off x="7159625" y="409098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6154738" y="4678363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4" name="Rectangle 34"/>
          <p:cNvSpPr>
            <a:spLocks noChangeArrowheads="1"/>
          </p:cNvSpPr>
          <p:nvPr/>
        </p:nvSpPr>
        <p:spPr bwMode="auto">
          <a:xfrm>
            <a:off x="6189663" y="4684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 flipH="1">
            <a:off x="6335713" y="4349750"/>
            <a:ext cx="817562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6" name="Oval 36"/>
          <p:cNvSpPr>
            <a:spLocks noChangeArrowheads="1"/>
          </p:cNvSpPr>
          <p:nvPr/>
        </p:nvSpPr>
        <p:spPr bwMode="auto">
          <a:xfrm>
            <a:off x="8132763" y="4695825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7" name="Rectangle 37"/>
          <p:cNvSpPr>
            <a:spLocks noChangeArrowheads="1"/>
          </p:cNvSpPr>
          <p:nvPr/>
        </p:nvSpPr>
        <p:spPr bwMode="auto">
          <a:xfrm>
            <a:off x="8167688" y="470217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6118" name="Oval 38"/>
          <p:cNvSpPr>
            <a:spLocks noChangeArrowheads="1"/>
          </p:cNvSpPr>
          <p:nvPr/>
        </p:nvSpPr>
        <p:spPr bwMode="auto">
          <a:xfrm>
            <a:off x="8520113" y="53054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19" name="Rectangle 39"/>
          <p:cNvSpPr>
            <a:spLocks noChangeArrowheads="1"/>
          </p:cNvSpPr>
          <p:nvPr/>
        </p:nvSpPr>
        <p:spPr bwMode="auto">
          <a:xfrm>
            <a:off x="8570913" y="53117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>
            <a:off x="8447088" y="4959350"/>
            <a:ext cx="271462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626225" y="5297488"/>
            <a:ext cx="355600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2" name="Rectangle 42"/>
          <p:cNvSpPr>
            <a:spLocks noChangeArrowheads="1"/>
          </p:cNvSpPr>
          <p:nvPr/>
        </p:nvSpPr>
        <p:spPr bwMode="auto">
          <a:xfrm>
            <a:off x="6659563" y="531971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6123" name="Oval 43"/>
          <p:cNvSpPr>
            <a:spLocks noChangeArrowheads="1"/>
          </p:cNvSpPr>
          <p:nvPr/>
        </p:nvSpPr>
        <p:spPr bwMode="auto">
          <a:xfrm>
            <a:off x="6859588" y="5907088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4" name="Rectangle 44"/>
          <p:cNvSpPr>
            <a:spLocks noChangeArrowheads="1"/>
          </p:cNvSpPr>
          <p:nvPr/>
        </p:nvSpPr>
        <p:spPr bwMode="auto">
          <a:xfrm>
            <a:off x="6942138" y="59309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6886575" y="5591175"/>
            <a:ext cx="163513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6" name="Oval 46"/>
          <p:cNvSpPr>
            <a:spLocks noChangeArrowheads="1"/>
          </p:cNvSpPr>
          <p:nvPr/>
        </p:nvSpPr>
        <p:spPr bwMode="auto">
          <a:xfrm>
            <a:off x="5711825" y="5321300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7" name="Rectangle 47"/>
          <p:cNvSpPr>
            <a:spLocks noChangeArrowheads="1"/>
          </p:cNvSpPr>
          <p:nvPr/>
        </p:nvSpPr>
        <p:spPr bwMode="auto">
          <a:xfrm>
            <a:off x="5745163" y="53276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6128" name="Oval 48"/>
          <p:cNvSpPr>
            <a:spLocks noChangeArrowheads="1"/>
          </p:cNvSpPr>
          <p:nvPr/>
        </p:nvSpPr>
        <p:spPr bwMode="auto">
          <a:xfrm>
            <a:off x="6427788" y="5905500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29" name="Rectangle 49"/>
          <p:cNvSpPr>
            <a:spLocks noChangeArrowheads="1"/>
          </p:cNvSpPr>
          <p:nvPr/>
        </p:nvSpPr>
        <p:spPr bwMode="auto">
          <a:xfrm>
            <a:off x="6462713" y="5927725"/>
            <a:ext cx="27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6130" name="Oval 50"/>
          <p:cNvSpPr>
            <a:spLocks noChangeArrowheads="1"/>
          </p:cNvSpPr>
          <p:nvPr/>
        </p:nvSpPr>
        <p:spPr bwMode="auto">
          <a:xfrm>
            <a:off x="7637463" y="5286375"/>
            <a:ext cx="355600" cy="3000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1" name="Rectangle 51"/>
          <p:cNvSpPr>
            <a:spLocks noChangeArrowheads="1"/>
          </p:cNvSpPr>
          <p:nvPr/>
        </p:nvSpPr>
        <p:spPr bwMode="auto">
          <a:xfrm>
            <a:off x="7653338" y="53101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6132" name="Line 52"/>
          <p:cNvSpPr>
            <a:spLocks noChangeShapeType="1"/>
          </p:cNvSpPr>
          <p:nvPr/>
        </p:nvSpPr>
        <p:spPr bwMode="auto">
          <a:xfrm flipH="1">
            <a:off x="7781925" y="4957763"/>
            <a:ext cx="392113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>
            <a:off x="6413500" y="4964113"/>
            <a:ext cx="365125" cy="303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4" name="Line 54"/>
          <p:cNvSpPr>
            <a:spLocks noChangeShapeType="1"/>
          </p:cNvSpPr>
          <p:nvPr/>
        </p:nvSpPr>
        <p:spPr bwMode="auto">
          <a:xfrm flipH="1">
            <a:off x="5859463" y="4972050"/>
            <a:ext cx="37465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5" name="Line 55"/>
          <p:cNvSpPr>
            <a:spLocks noChangeShapeType="1"/>
          </p:cNvSpPr>
          <p:nvPr/>
        </p:nvSpPr>
        <p:spPr bwMode="auto">
          <a:xfrm flipH="1">
            <a:off x="6572250" y="5581650"/>
            <a:ext cx="16351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6" name="Line 56"/>
          <p:cNvSpPr>
            <a:spLocks noChangeShapeType="1"/>
          </p:cNvSpPr>
          <p:nvPr/>
        </p:nvSpPr>
        <p:spPr bwMode="auto">
          <a:xfrm>
            <a:off x="7493000" y="4365625"/>
            <a:ext cx="80010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7" name="Oval 57"/>
          <p:cNvSpPr>
            <a:spLocks noChangeArrowheads="1"/>
          </p:cNvSpPr>
          <p:nvPr/>
        </p:nvSpPr>
        <p:spPr bwMode="auto">
          <a:xfrm>
            <a:off x="5991225" y="590708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38" name="Rectangle 58"/>
          <p:cNvSpPr>
            <a:spLocks noChangeArrowheads="1"/>
          </p:cNvSpPr>
          <p:nvPr/>
        </p:nvSpPr>
        <p:spPr bwMode="auto">
          <a:xfrm>
            <a:off x="6073775" y="5930900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46139" name="Oval 59"/>
          <p:cNvSpPr>
            <a:spLocks noChangeArrowheads="1"/>
          </p:cNvSpPr>
          <p:nvPr/>
        </p:nvSpPr>
        <p:spPr bwMode="auto">
          <a:xfrm>
            <a:off x="5534025" y="5921375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0" name="Rectangle 60"/>
          <p:cNvSpPr>
            <a:spLocks noChangeArrowheads="1"/>
          </p:cNvSpPr>
          <p:nvPr/>
        </p:nvSpPr>
        <p:spPr bwMode="auto">
          <a:xfrm>
            <a:off x="5568950" y="59436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46141" name="Line 61"/>
          <p:cNvSpPr>
            <a:spLocks noChangeShapeType="1"/>
          </p:cNvSpPr>
          <p:nvPr/>
        </p:nvSpPr>
        <p:spPr bwMode="auto">
          <a:xfrm flipH="1">
            <a:off x="5689600" y="5624513"/>
            <a:ext cx="169863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2" name="Line 62"/>
          <p:cNvSpPr>
            <a:spLocks noChangeShapeType="1"/>
          </p:cNvSpPr>
          <p:nvPr/>
        </p:nvSpPr>
        <p:spPr bwMode="auto">
          <a:xfrm>
            <a:off x="5962650" y="5624513"/>
            <a:ext cx="169863" cy="255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3" name="Oval 63"/>
          <p:cNvSpPr>
            <a:spLocks noChangeArrowheads="1"/>
          </p:cNvSpPr>
          <p:nvPr/>
        </p:nvSpPr>
        <p:spPr bwMode="auto">
          <a:xfrm>
            <a:off x="8763000" y="5889625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4" name="Rectangle 64"/>
          <p:cNvSpPr>
            <a:spLocks noChangeArrowheads="1"/>
          </p:cNvSpPr>
          <p:nvPr/>
        </p:nvSpPr>
        <p:spPr bwMode="auto">
          <a:xfrm>
            <a:off x="8794750" y="587851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46145" name="Oval 65"/>
          <p:cNvSpPr>
            <a:spLocks noChangeArrowheads="1"/>
          </p:cNvSpPr>
          <p:nvPr/>
        </p:nvSpPr>
        <p:spPr bwMode="auto">
          <a:xfrm>
            <a:off x="8331200" y="5888038"/>
            <a:ext cx="357188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6" name="Rectangle 66"/>
          <p:cNvSpPr>
            <a:spLocks noChangeArrowheads="1"/>
          </p:cNvSpPr>
          <p:nvPr/>
        </p:nvSpPr>
        <p:spPr bwMode="auto">
          <a:xfrm>
            <a:off x="8347075" y="58753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6147" name="Oval 67"/>
          <p:cNvSpPr>
            <a:spLocks noChangeArrowheads="1"/>
          </p:cNvSpPr>
          <p:nvPr/>
        </p:nvSpPr>
        <p:spPr bwMode="auto">
          <a:xfrm>
            <a:off x="7894638" y="5889625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48" name="Rectangle 68"/>
          <p:cNvSpPr>
            <a:spLocks noChangeArrowheads="1"/>
          </p:cNvSpPr>
          <p:nvPr/>
        </p:nvSpPr>
        <p:spPr bwMode="auto">
          <a:xfrm>
            <a:off x="7908925" y="5880100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6149" name="Oval 69"/>
          <p:cNvSpPr>
            <a:spLocks noChangeArrowheads="1"/>
          </p:cNvSpPr>
          <p:nvPr/>
        </p:nvSpPr>
        <p:spPr bwMode="auto">
          <a:xfrm>
            <a:off x="7437438" y="5903913"/>
            <a:ext cx="357187" cy="2984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0" name="Rectangle 70"/>
          <p:cNvSpPr>
            <a:spLocks noChangeArrowheads="1"/>
          </p:cNvSpPr>
          <p:nvPr/>
        </p:nvSpPr>
        <p:spPr bwMode="auto">
          <a:xfrm>
            <a:off x="7489825" y="58928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46151" name="Line 71"/>
          <p:cNvSpPr>
            <a:spLocks noChangeShapeType="1"/>
          </p:cNvSpPr>
          <p:nvPr/>
        </p:nvSpPr>
        <p:spPr bwMode="auto">
          <a:xfrm>
            <a:off x="8807450" y="5573713"/>
            <a:ext cx="163513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2" name="Line 72"/>
          <p:cNvSpPr>
            <a:spLocks noChangeShapeType="1"/>
          </p:cNvSpPr>
          <p:nvPr/>
        </p:nvSpPr>
        <p:spPr bwMode="auto">
          <a:xfrm flipH="1">
            <a:off x="8493125" y="5564188"/>
            <a:ext cx="16351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3" name="Line 73"/>
          <p:cNvSpPr>
            <a:spLocks noChangeShapeType="1"/>
          </p:cNvSpPr>
          <p:nvPr/>
        </p:nvSpPr>
        <p:spPr bwMode="auto">
          <a:xfrm flipH="1">
            <a:off x="7610475" y="5607050"/>
            <a:ext cx="169863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4" name="Line 74"/>
          <p:cNvSpPr>
            <a:spLocks noChangeShapeType="1"/>
          </p:cNvSpPr>
          <p:nvPr/>
        </p:nvSpPr>
        <p:spPr bwMode="auto">
          <a:xfrm>
            <a:off x="7883525" y="5607050"/>
            <a:ext cx="169863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58" name="Text Box 78"/>
          <p:cNvSpPr txBox="1">
            <a:spLocks noChangeArrowheads="1"/>
          </p:cNvSpPr>
          <p:nvPr/>
        </p:nvSpPr>
        <p:spPr bwMode="auto">
          <a:xfrm>
            <a:off x="5940425" y="6300788"/>
            <a:ext cx="283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Full binary tree of depth 4</a:t>
            </a:r>
          </a:p>
        </p:txBody>
      </p:sp>
      <p:sp>
        <p:nvSpPr>
          <p:cNvPr id="46159" name="Text Box 79"/>
          <p:cNvSpPr txBox="1">
            <a:spLocks noChangeArrowheads="1"/>
          </p:cNvSpPr>
          <p:nvPr/>
        </p:nvSpPr>
        <p:spPr bwMode="auto">
          <a:xfrm>
            <a:off x="1644650" y="6224588"/>
            <a:ext cx="2324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CC3300"/>
                </a:solidFill>
              </a:rPr>
              <a:t>Complete binary tree</a:t>
            </a:r>
          </a:p>
        </p:txBody>
      </p:sp>
    </p:spTree>
    <p:extLst>
      <p:ext uri="{BB962C8B-B14F-4D97-AF65-F5344CB8AC3E}">
        <p14:creationId xmlns:p14="http://schemas.microsoft.com/office/powerpoint/2010/main" val="3453561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8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21D-9002-4514-B433-386D27F27DB8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800100" y="0"/>
            <a:ext cx="60579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altLang="zh-TW" sz="4000" dirty="0">
                <a:solidFill>
                  <a:schemeClr val="tx2"/>
                </a:solidFill>
              </a:rPr>
              <a:t>Sequential Representation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560763" y="1455738"/>
            <a:ext cx="854075" cy="4459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>
            <a:off x="3554413" y="18573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3554413" y="22494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3554413" y="26400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3554413" y="30480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3554413" y="34417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3554413" y="38306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3554413" y="42211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3570288" y="5546725"/>
            <a:ext cx="849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3733800" y="1462088"/>
            <a:ext cx="404813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A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B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C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D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--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3554413" y="46116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3554413" y="500221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2932113" y="1460500"/>
            <a:ext cx="692150" cy="451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[9]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[16]</a:t>
            </a:r>
          </a:p>
        </p:txBody>
      </p:sp>
      <p:sp>
        <p:nvSpPr>
          <p:cNvPr id="48144" name="Line 16"/>
          <p:cNvSpPr>
            <a:spLocks noChangeShapeType="1"/>
          </p:cNvSpPr>
          <p:nvPr/>
        </p:nvSpPr>
        <p:spPr bwMode="auto">
          <a:xfrm>
            <a:off x="8283575" y="4651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Line 17"/>
          <p:cNvSpPr>
            <a:spLocks noChangeShapeType="1"/>
          </p:cNvSpPr>
          <p:nvPr/>
        </p:nvSpPr>
        <p:spPr bwMode="auto">
          <a:xfrm>
            <a:off x="8283575" y="8572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8283575" y="12477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Line 19"/>
          <p:cNvSpPr>
            <a:spLocks noChangeShapeType="1"/>
          </p:cNvSpPr>
          <p:nvPr/>
        </p:nvSpPr>
        <p:spPr bwMode="auto">
          <a:xfrm>
            <a:off x="8283575" y="16557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Line 20"/>
          <p:cNvSpPr>
            <a:spLocks noChangeShapeType="1"/>
          </p:cNvSpPr>
          <p:nvPr/>
        </p:nvSpPr>
        <p:spPr bwMode="auto">
          <a:xfrm>
            <a:off x="8283575" y="204946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Line 21"/>
          <p:cNvSpPr>
            <a:spLocks noChangeShapeType="1"/>
          </p:cNvSpPr>
          <p:nvPr/>
        </p:nvSpPr>
        <p:spPr bwMode="auto">
          <a:xfrm>
            <a:off x="8283575" y="243840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Line 22"/>
          <p:cNvSpPr>
            <a:spLocks noChangeShapeType="1"/>
          </p:cNvSpPr>
          <p:nvPr/>
        </p:nvSpPr>
        <p:spPr bwMode="auto">
          <a:xfrm>
            <a:off x="8283575" y="282892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1" name="Line 23"/>
          <p:cNvSpPr>
            <a:spLocks noChangeShapeType="1"/>
          </p:cNvSpPr>
          <p:nvPr/>
        </p:nvSpPr>
        <p:spPr bwMode="auto">
          <a:xfrm>
            <a:off x="8283575" y="32194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2" name="Line 24"/>
          <p:cNvSpPr>
            <a:spLocks noChangeShapeType="1"/>
          </p:cNvSpPr>
          <p:nvPr/>
        </p:nvSpPr>
        <p:spPr bwMode="auto">
          <a:xfrm>
            <a:off x="8283575" y="360997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8288338" y="80963"/>
            <a:ext cx="855662" cy="3524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7454900" y="0"/>
            <a:ext cx="539750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[9]</a:t>
            </a: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8478838" y="50800"/>
            <a:ext cx="404812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A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B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C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D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E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F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G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H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zh-TW" sz="2400">
                <a:solidFill>
                  <a:schemeClr val="tx1"/>
                </a:solidFill>
              </a:rPr>
              <a:t>I</a:t>
            </a:r>
          </a:p>
        </p:txBody>
      </p:sp>
      <p:grpSp>
        <p:nvGrpSpPr>
          <p:cNvPr id="48156" name="Group 28"/>
          <p:cNvGrpSpPr>
            <a:grpSpLocks/>
          </p:cNvGrpSpPr>
          <p:nvPr/>
        </p:nvGrpSpPr>
        <p:grpSpPr bwMode="auto">
          <a:xfrm>
            <a:off x="2366963" y="1493838"/>
            <a:ext cx="571500" cy="569912"/>
            <a:chOff x="1389" y="1133"/>
            <a:chExt cx="360" cy="359"/>
          </a:xfrm>
        </p:grpSpPr>
        <p:sp>
          <p:nvSpPr>
            <p:cNvPr id="48157" name="Oval 29"/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8" name="Rectangle 30"/>
            <p:cNvSpPr>
              <a:spLocks noChangeArrowheads="1"/>
            </p:cNvSpPr>
            <p:nvPr/>
          </p:nvSpPr>
          <p:spPr bwMode="auto">
            <a:xfrm>
              <a:off x="1458" y="11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A</a:t>
              </a:r>
            </a:p>
          </p:txBody>
        </p:sp>
      </p:grpSp>
      <p:grpSp>
        <p:nvGrpSpPr>
          <p:cNvPr id="48159" name="Group 31"/>
          <p:cNvGrpSpPr>
            <a:grpSpLocks/>
          </p:cNvGrpSpPr>
          <p:nvPr/>
        </p:nvGrpSpPr>
        <p:grpSpPr bwMode="auto">
          <a:xfrm>
            <a:off x="1755775" y="2397125"/>
            <a:ext cx="571500" cy="569913"/>
            <a:chOff x="1004" y="1702"/>
            <a:chExt cx="360" cy="359"/>
          </a:xfrm>
        </p:grpSpPr>
        <p:sp>
          <p:nvSpPr>
            <p:cNvPr id="48160" name="Oval 32"/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1" name="Rectangle 33"/>
            <p:cNvSpPr>
              <a:spLocks noChangeArrowheads="1"/>
            </p:cNvSpPr>
            <p:nvPr/>
          </p:nvSpPr>
          <p:spPr bwMode="auto">
            <a:xfrm>
              <a:off x="1073" y="175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B</a:t>
              </a:r>
            </a:p>
          </p:txBody>
        </p:sp>
      </p:grp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2138363" y="2052638"/>
            <a:ext cx="341312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63" name="Group 35"/>
          <p:cNvGrpSpPr>
            <a:grpSpLocks/>
          </p:cNvGrpSpPr>
          <p:nvPr/>
        </p:nvGrpSpPr>
        <p:grpSpPr bwMode="auto">
          <a:xfrm>
            <a:off x="904875" y="5200650"/>
            <a:ext cx="571500" cy="569913"/>
            <a:chOff x="468" y="3468"/>
            <a:chExt cx="360" cy="359"/>
          </a:xfrm>
        </p:grpSpPr>
        <p:sp>
          <p:nvSpPr>
            <p:cNvPr id="48164" name="Oval 36"/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5" name="Rectangle 37"/>
            <p:cNvSpPr>
              <a:spLocks noChangeArrowheads="1"/>
            </p:cNvSpPr>
            <p:nvPr/>
          </p:nvSpPr>
          <p:spPr bwMode="auto">
            <a:xfrm>
              <a:off x="537" y="35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E</a:t>
              </a:r>
            </a:p>
          </p:txBody>
        </p:sp>
      </p:grpSp>
      <p:sp>
        <p:nvSpPr>
          <p:cNvPr id="48166" name="Line 38"/>
          <p:cNvSpPr>
            <a:spLocks noChangeShapeType="1"/>
          </p:cNvSpPr>
          <p:nvPr/>
        </p:nvSpPr>
        <p:spPr bwMode="auto">
          <a:xfrm flipH="1">
            <a:off x="1117600" y="4770438"/>
            <a:ext cx="322263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67" name="Group 39"/>
          <p:cNvGrpSpPr>
            <a:grpSpLocks/>
          </p:cNvGrpSpPr>
          <p:nvPr/>
        </p:nvGrpSpPr>
        <p:grpSpPr bwMode="auto">
          <a:xfrm>
            <a:off x="1547813" y="3328988"/>
            <a:ext cx="571500" cy="569912"/>
            <a:chOff x="873" y="2289"/>
            <a:chExt cx="360" cy="359"/>
          </a:xfrm>
        </p:grpSpPr>
        <p:sp>
          <p:nvSpPr>
            <p:cNvPr id="48168" name="Oval 40"/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9" name="Rectangle 41"/>
            <p:cNvSpPr>
              <a:spLocks noChangeArrowheads="1"/>
            </p:cNvSpPr>
            <p:nvPr/>
          </p:nvSpPr>
          <p:spPr bwMode="auto">
            <a:xfrm>
              <a:off x="942" y="2342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C</a:t>
              </a:r>
            </a:p>
          </p:txBody>
        </p:sp>
      </p:grpSp>
      <p:grpSp>
        <p:nvGrpSpPr>
          <p:cNvPr id="48170" name="Group 42"/>
          <p:cNvGrpSpPr>
            <a:grpSpLocks/>
          </p:cNvGrpSpPr>
          <p:nvPr/>
        </p:nvGrpSpPr>
        <p:grpSpPr bwMode="auto">
          <a:xfrm>
            <a:off x="1190625" y="4194175"/>
            <a:ext cx="571500" cy="569913"/>
            <a:chOff x="648" y="2834"/>
            <a:chExt cx="360" cy="359"/>
          </a:xfrm>
        </p:grpSpPr>
        <p:sp>
          <p:nvSpPr>
            <p:cNvPr id="48171" name="Oval 43"/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2" name="Rectangle 44"/>
            <p:cNvSpPr>
              <a:spLocks noChangeArrowheads="1"/>
            </p:cNvSpPr>
            <p:nvPr/>
          </p:nvSpPr>
          <p:spPr bwMode="auto">
            <a:xfrm>
              <a:off x="717" y="288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rgbClr val="006600"/>
                  </a:solidFill>
                </a:rPr>
                <a:t>D</a:t>
              </a:r>
            </a:p>
          </p:txBody>
        </p:sp>
      </p:grpSp>
      <p:sp>
        <p:nvSpPr>
          <p:cNvPr id="48173" name="Line 45"/>
          <p:cNvSpPr>
            <a:spLocks noChangeShapeType="1"/>
          </p:cNvSpPr>
          <p:nvPr/>
        </p:nvSpPr>
        <p:spPr bwMode="auto">
          <a:xfrm flipH="1">
            <a:off x="1812925" y="2987675"/>
            <a:ext cx="138113" cy="338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 flipH="1">
            <a:off x="1525588" y="3919538"/>
            <a:ext cx="16827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10" name="Group 82"/>
          <p:cNvGrpSpPr>
            <a:grpSpLocks/>
          </p:cNvGrpSpPr>
          <p:nvPr/>
        </p:nvGrpSpPr>
        <p:grpSpPr bwMode="auto">
          <a:xfrm>
            <a:off x="6189663" y="2782888"/>
            <a:ext cx="571500" cy="569912"/>
            <a:chOff x="4229" y="1348"/>
            <a:chExt cx="360" cy="359"/>
          </a:xfrm>
        </p:grpSpPr>
        <p:sp>
          <p:nvSpPr>
            <p:cNvPr id="48211" name="Oval 83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2" name="Rectangle 84"/>
            <p:cNvSpPr>
              <a:spLocks noChangeArrowheads="1"/>
            </p:cNvSpPr>
            <p:nvPr/>
          </p:nvSpPr>
          <p:spPr bwMode="auto">
            <a:xfrm>
              <a:off x="4298" y="140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48213" name="Group 85"/>
          <p:cNvGrpSpPr>
            <a:grpSpLocks/>
          </p:cNvGrpSpPr>
          <p:nvPr/>
        </p:nvGrpSpPr>
        <p:grpSpPr bwMode="auto">
          <a:xfrm>
            <a:off x="5219700" y="3924300"/>
            <a:ext cx="571500" cy="569913"/>
            <a:chOff x="3618" y="2067"/>
            <a:chExt cx="360" cy="359"/>
          </a:xfrm>
        </p:grpSpPr>
        <p:sp>
          <p:nvSpPr>
            <p:cNvPr id="48214" name="Oval 86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5" name="Rectangle 87"/>
            <p:cNvSpPr>
              <a:spLocks noChangeArrowheads="1"/>
            </p:cNvSpPr>
            <p:nvPr/>
          </p:nvSpPr>
          <p:spPr bwMode="auto">
            <a:xfrm>
              <a:off x="3687" y="212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48216" name="Line 88"/>
          <p:cNvSpPr>
            <a:spLocks noChangeShapeType="1"/>
          </p:cNvSpPr>
          <p:nvPr/>
        </p:nvSpPr>
        <p:spPr bwMode="auto">
          <a:xfrm flipH="1">
            <a:off x="5518150" y="3273425"/>
            <a:ext cx="765175" cy="646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17" name="Group 89"/>
          <p:cNvGrpSpPr>
            <a:grpSpLocks/>
          </p:cNvGrpSpPr>
          <p:nvPr/>
        </p:nvGrpSpPr>
        <p:grpSpPr bwMode="auto">
          <a:xfrm>
            <a:off x="7110413" y="3957638"/>
            <a:ext cx="571500" cy="569912"/>
            <a:chOff x="4809" y="2088"/>
            <a:chExt cx="360" cy="359"/>
          </a:xfrm>
        </p:grpSpPr>
        <p:sp>
          <p:nvSpPr>
            <p:cNvPr id="48218" name="Oval 90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19" name="Rectangle 91"/>
            <p:cNvSpPr>
              <a:spLocks noChangeArrowheads="1"/>
            </p:cNvSpPr>
            <p:nvPr/>
          </p:nvSpPr>
          <p:spPr bwMode="auto">
            <a:xfrm>
              <a:off x="4878" y="214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48220" name="Group 92"/>
          <p:cNvGrpSpPr>
            <a:grpSpLocks/>
          </p:cNvGrpSpPr>
          <p:nvPr/>
        </p:nvGrpSpPr>
        <p:grpSpPr bwMode="auto">
          <a:xfrm>
            <a:off x="7620000" y="5030788"/>
            <a:ext cx="571500" cy="569912"/>
            <a:chOff x="5130" y="2764"/>
            <a:chExt cx="360" cy="359"/>
          </a:xfrm>
        </p:grpSpPr>
        <p:sp>
          <p:nvSpPr>
            <p:cNvPr id="48221" name="Oval 93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2" name="Rectangle 94"/>
            <p:cNvSpPr>
              <a:spLocks noChangeArrowheads="1"/>
            </p:cNvSpPr>
            <p:nvPr/>
          </p:nvSpPr>
          <p:spPr bwMode="auto">
            <a:xfrm>
              <a:off x="5199" y="28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G</a:t>
              </a:r>
            </a:p>
          </p:txBody>
        </p:sp>
      </p:grpSp>
      <p:sp>
        <p:nvSpPr>
          <p:cNvPr id="48223" name="Line 95"/>
          <p:cNvSpPr>
            <a:spLocks noChangeShapeType="1"/>
          </p:cNvSpPr>
          <p:nvPr/>
        </p:nvSpPr>
        <p:spPr bwMode="auto">
          <a:xfrm>
            <a:off x="7561263" y="4516438"/>
            <a:ext cx="287337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24" name="Group 96"/>
          <p:cNvGrpSpPr>
            <a:grpSpLocks/>
          </p:cNvGrpSpPr>
          <p:nvPr/>
        </p:nvGrpSpPr>
        <p:grpSpPr bwMode="auto">
          <a:xfrm>
            <a:off x="5748338" y="5080000"/>
            <a:ext cx="571500" cy="569913"/>
            <a:chOff x="3951" y="2795"/>
            <a:chExt cx="360" cy="359"/>
          </a:xfrm>
        </p:grpSpPr>
        <p:sp>
          <p:nvSpPr>
            <p:cNvPr id="48225" name="Oval 97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6" name="Rectangle 98"/>
            <p:cNvSpPr>
              <a:spLocks noChangeArrowheads="1"/>
            </p:cNvSpPr>
            <p:nvPr/>
          </p:nvSpPr>
          <p:spPr bwMode="auto">
            <a:xfrm>
              <a:off x="4020" y="284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48227" name="Group 99"/>
          <p:cNvGrpSpPr>
            <a:grpSpLocks/>
          </p:cNvGrpSpPr>
          <p:nvPr/>
        </p:nvGrpSpPr>
        <p:grpSpPr bwMode="auto">
          <a:xfrm>
            <a:off x="5289550" y="6288088"/>
            <a:ext cx="571500" cy="569912"/>
            <a:chOff x="3662" y="3556"/>
            <a:chExt cx="360" cy="359"/>
          </a:xfrm>
        </p:grpSpPr>
        <p:sp>
          <p:nvSpPr>
            <p:cNvPr id="48228" name="Oval 100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29" name="Rectangle 101"/>
            <p:cNvSpPr>
              <a:spLocks noChangeArrowheads="1"/>
            </p:cNvSpPr>
            <p:nvPr/>
          </p:nvSpPr>
          <p:spPr bwMode="auto">
            <a:xfrm>
              <a:off x="3731" y="3609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I</a:t>
              </a:r>
            </a:p>
          </p:txBody>
        </p:sp>
      </p:grpSp>
      <p:sp>
        <p:nvSpPr>
          <p:cNvPr id="48230" name="Line 102"/>
          <p:cNvSpPr>
            <a:spLocks noChangeShapeType="1"/>
          </p:cNvSpPr>
          <p:nvPr/>
        </p:nvSpPr>
        <p:spPr bwMode="auto">
          <a:xfrm>
            <a:off x="5145088" y="5670550"/>
            <a:ext cx="423862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231" name="Group 103"/>
          <p:cNvGrpSpPr>
            <a:grpSpLocks/>
          </p:cNvGrpSpPr>
          <p:nvPr/>
        </p:nvGrpSpPr>
        <p:grpSpPr bwMode="auto">
          <a:xfrm>
            <a:off x="4759325" y="5062538"/>
            <a:ext cx="571500" cy="569912"/>
            <a:chOff x="3328" y="2784"/>
            <a:chExt cx="360" cy="359"/>
          </a:xfrm>
        </p:grpSpPr>
        <p:sp>
          <p:nvSpPr>
            <p:cNvPr id="48232" name="Oval 104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3" name="Rectangle 105"/>
            <p:cNvSpPr>
              <a:spLocks noChangeArrowheads="1"/>
            </p:cNvSpPr>
            <p:nvPr/>
          </p:nvSpPr>
          <p:spPr bwMode="auto">
            <a:xfrm>
              <a:off x="3397" y="283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48234" name="Group 106"/>
          <p:cNvGrpSpPr>
            <a:grpSpLocks/>
          </p:cNvGrpSpPr>
          <p:nvPr/>
        </p:nvGrpSpPr>
        <p:grpSpPr bwMode="auto">
          <a:xfrm>
            <a:off x="4198938" y="6251575"/>
            <a:ext cx="571500" cy="569913"/>
            <a:chOff x="2975" y="3533"/>
            <a:chExt cx="360" cy="359"/>
          </a:xfrm>
        </p:grpSpPr>
        <p:sp>
          <p:nvSpPr>
            <p:cNvPr id="48235" name="Oval 107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6" name="Rectangle 108"/>
            <p:cNvSpPr>
              <a:spLocks noChangeArrowheads="1"/>
            </p:cNvSpPr>
            <p:nvPr/>
          </p:nvSpPr>
          <p:spPr bwMode="auto">
            <a:xfrm>
              <a:off x="3044" y="358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H</a:t>
              </a:r>
            </a:p>
          </p:txBody>
        </p:sp>
      </p:grpSp>
      <p:grpSp>
        <p:nvGrpSpPr>
          <p:cNvPr id="48237" name="Group 109"/>
          <p:cNvGrpSpPr>
            <a:grpSpLocks/>
          </p:cNvGrpSpPr>
          <p:nvPr/>
        </p:nvGrpSpPr>
        <p:grpSpPr bwMode="auto">
          <a:xfrm>
            <a:off x="6648450" y="5029200"/>
            <a:ext cx="571500" cy="569913"/>
            <a:chOff x="4518" y="2763"/>
            <a:chExt cx="360" cy="359"/>
          </a:xfrm>
        </p:grpSpPr>
        <p:sp>
          <p:nvSpPr>
            <p:cNvPr id="48238" name="Oval 110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239" name="Rectangle 111"/>
            <p:cNvSpPr>
              <a:spLocks noChangeArrowheads="1"/>
            </p:cNvSpPr>
            <p:nvPr/>
          </p:nvSpPr>
          <p:spPr bwMode="auto">
            <a:xfrm>
              <a:off x="4587" y="281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48240" name="Line 112"/>
          <p:cNvSpPr>
            <a:spLocks noChangeShapeType="1"/>
          </p:cNvSpPr>
          <p:nvPr/>
        </p:nvSpPr>
        <p:spPr bwMode="auto">
          <a:xfrm flipH="1">
            <a:off x="6913563" y="4514850"/>
            <a:ext cx="322262" cy="493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1" name="Line 113"/>
          <p:cNvSpPr>
            <a:spLocks noChangeShapeType="1"/>
          </p:cNvSpPr>
          <p:nvPr/>
        </p:nvSpPr>
        <p:spPr bwMode="auto">
          <a:xfrm>
            <a:off x="5603875" y="4464050"/>
            <a:ext cx="373063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2" name="Line 114"/>
          <p:cNvSpPr>
            <a:spLocks noChangeShapeType="1"/>
          </p:cNvSpPr>
          <p:nvPr/>
        </p:nvSpPr>
        <p:spPr bwMode="auto">
          <a:xfrm flipH="1">
            <a:off x="5024438" y="4446588"/>
            <a:ext cx="323850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3" name="Line 115"/>
          <p:cNvSpPr>
            <a:spLocks noChangeShapeType="1"/>
          </p:cNvSpPr>
          <p:nvPr/>
        </p:nvSpPr>
        <p:spPr bwMode="auto">
          <a:xfrm flipH="1">
            <a:off x="4479925" y="5653088"/>
            <a:ext cx="425450" cy="579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4" name="Line 116"/>
          <p:cNvSpPr>
            <a:spLocks noChangeShapeType="1"/>
          </p:cNvSpPr>
          <p:nvPr/>
        </p:nvSpPr>
        <p:spPr bwMode="auto">
          <a:xfrm>
            <a:off x="6657975" y="3290888"/>
            <a:ext cx="714375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245" name="Text Box 117"/>
          <p:cNvSpPr txBox="1">
            <a:spLocks noChangeArrowheads="1"/>
          </p:cNvSpPr>
          <p:nvPr/>
        </p:nvSpPr>
        <p:spPr bwMode="auto">
          <a:xfrm>
            <a:off x="4651375" y="1012825"/>
            <a:ext cx="28829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CC3300"/>
                </a:solidFill>
              </a:rPr>
              <a:t>(1) waste space</a:t>
            </a:r>
          </a:p>
          <a:p>
            <a:r>
              <a:rPr lang="en-US" altLang="zh-TW" sz="2400" b="1">
                <a:solidFill>
                  <a:srgbClr val="CC3300"/>
                </a:solidFill>
              </a:rPr>
              <a:t>(2) insertion/deletion</a:t>
            </a:r>
          </a:p>
          <a:p>
            <a:r>
              <a:rPr lang="en-US" altLang="zh-TW" sz="2400" b="1">
                <a:solidFill>
                  <a:srgbClr val="CC3300"/>
                </a:solidFill>
              </a:rPr>
              <a:t>     problem</a:t>
            </a:r>
          </a:p>
        </p:txBody>
      </p:sp>
    </p:spTree>
    <p:extLst>
      <p:ext uri="{BB962C8B-B14F-4D97-AF65-F5344CB8AC3E}">
        <p14:creationId xmlns:p14="http://schemas.microsoft.com/office/powerpoint/2010/main" val="2134079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CA8AA-A2ED-49CA-98F6-09ACB6F4681F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361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Linked Representation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857250" y="1409700"/>
            <a:ext cx="916305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typedef struct node *tree_pointer;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typedef struct node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int data;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tree_pointer left_child, right_child;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};</a:t>
            </a:r>
            <a:endParaRPr lang="en-US" altLang="zh-TW" sz="3200">
              <a:solidFill>
                <a:schemeClr val="tx1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endParaRPr lang="en-US" altLang="zh-TW" sz="3200">
              <a:solidFill>
                <a:schemeClr val="tx1"/>
              </a:solidFill>
            </a:endParaRP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130300" y="4525963"/>
            <a:ext cx="4105275" cy="819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2605088" y="4537075"/>
            <a:ext cx="0" cy="81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3573463" y="4537075"/>
            <a:ext cx="0" cy="798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33675" y="4795838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1168400" y="4795838"/>
            <a:ext cx="134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left_child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3668713" y="4779963"/>
            <a:ext cx="151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right_child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7008813" y="3940175"/>
            <a:ext cx="939800" cy="8715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7131050" y="4176713"/>
            <a:ext cx="69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flipH="1">
            <a:off x="6391275" y="4646613"/>
            <a:ext cx="67945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>
            <a:off x="7854950" y="4664075"/>
            <a:ext cx="661988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Rectangle 14"/>
          <p:cNvSpPr>
            <a:spLocks noChangeArrowheads="1"/>
          </p:cNvSpPr>
          <p:nvPr/>
        </p:nvSpPr>
        <p:spPr bwMode="auto">
          <a:xfrm>
            <a:off x="5702300" y="5383213"/>
            <a:ext cx="134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left_child</a:t>
            </a: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7624763" y="5346700"/>
            <a:ext cx="151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right_child</a:t>
            </a:r>
          </a:p>
        </p:txBody>
      </p:sp>
    </p:spTree>
    <p:extLst>
      <p:ext uri="{BB962C8B-B14F-4D97-AF65-F5344CB8AC3E}">
        <p14:creationId xmlns:p14="http://schemas.microsoft.com/office/powerpoint/2010/main" val="2796505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tree_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" y="1320006"/>
            <a:ext cx="7970364" cy="52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Marcellus"/>
              </a:rPr>
              <a:t>Array </a:t>
            </a:r>
            <a:r>
              <a:rPr lang="en-US" dirty="0" err="1">
                <a:solidFill>
                  <a:srgbClr val="C00000"/>
                </a:solidFill>
                <a:latin typeface="Marcellus"/>
              </a:rPr>
              <a:t>representaion</a:t>
            </a:r>
            <a:r>
              <a:rPr lang="en-US" dirty="0">
                <a:solidFill>
                  <a:srgbClr val="C00000"/>
                </a:solidFill>
                <a:latin typeface="Marcellus"/>
              </a:rPr>
              <a:t> of tree</a:t>
            </a:r>
          </a:p>
        </p:txBody>
      </p:sp>
    </p:spTree>
    <p:extLst>
      <p:ext uri="{BB962C8B-B14F-4D97-AF65-F5344CB8AC3E}">
        <p14:creationId xmlns:p14="http://schemas.microsoft.com/office/powerpoint/2010/main" val="924546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3200" y="685800"/>
            <a:ext cx="8229600" cy="1143000"/>
          </a:xfrm>
        </p:spPr>
        <p:txBody>
          <a:bodyPr/>
          <a:lstStyle/>
          <a:p>
            <a:r>
              <a:rPr lang="en-US" dirty="0"/>
              <a:t>Binary tree traversal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Traversal: visiting each node only once</a:t>
            </a:r>
          </a:p>
          <a:p>
            <a:pPr>
              <a:buFontTx/>
              <a:buNone/>
            </a:pPr>
            <a:r>
              <a:rPr lang="en-US" dirty="0"/>
              <a:t>Traversal methods:</a:t>
            </a:r>
          </a:p>
          <a:p>
            <a:r>
              <a:rPr lang="en-US" dirty="0" err="1"/>
              <a:t>Inorder</a:t>
            </a:r>
            <a:r>
              <a:rPr lang="en-US" dirty="0"/>
              <a:t> : Left-Root-Right</a:t>
            </a:r>
          </a:p>
          <a:p>
            <a:r>
              <a:rPr lang="en-US" dirty="0"/>
              <a:t>Preorder : Root-Left-Right</a:t>
            </a:r>
          </a:p>
          <a:p>
            <a:r>
              <a:rPr lang="en-US" dirty="0" err="1"/>
              <a:t>Postorder</a:t>
            </a:r>
            <a:r>
              <a:rPr lang="en-US" dirty="0"/>
              <a:t> : Left-Right-Root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3600" dirty="0"/>
          </a:p>
          <a:p>
            <a:pPr marL="342900" lvl="1" indent="-342900">
              <a:buNone/>
            </a:pPr>
            <a:endParaRPr lang="en-US" altLang="en-US" sz="3600" dirty="0"/>
          </a:p>
          <a:p>
            <a:endParaRPr lang="en-US" dirty="0"/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ira sans"/>
            </a:endParaRPr>
          </a:p>
        </p:txBody>
      </p:sp>
      <p:pic>
        <p:nvPicPr>
          <p:cNvPr id="2050" name="Picture 2" descr="Working With Trees. Trees are a hierarchical data structure… | by Michael  Verdi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36718"/>
            <a:ext cx="8035923" cy="55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9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895350" y="19431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Let L, V, and R stand for moving left, visiting </a:t>
            </a:r>
            <a:br>
              <a:rPr lang="en-US" altLang="zh-TW" sz="3200" dirty="0">
                <a:solidFill>
                  <a:schemeClr val="tx1"/>
                </a:solidFill>
              </a:rPr>
            </a:br>
            <a:r>
              <a:rPr lang="en-US" altLang="zh-TW" sz="3200" dirty="0">
                <a:solidFill>
                  <a:schemeClr val="tx1"/>
                </a:solidFill>
              </a:rPr>
              <a:t>the node, and moving right.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There are six possible combinations of traversal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</a:rPr>
              <a:t>LVR, LRV, VLR, VRL, RVL, RLV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3200" dirty="0">
                <a:solidFill>
                  <a:schemeClr val="tx1"/>
                </a:solidFill>
              </a:rPr>
              <a:t>Adopt convention that we traverse left before </a:t>
            </a:r>
            <a:br>
              <a:rPr lang="en-US" altLang="zh-TW" sz="3200" dirty="0">
                <a:solidFill>
                  <a:schemeClr val="tx1"/>
                </a:solidFill>
              </a:rPr>
            </a:br>
            <a:r>
              <a:rPr lang="en-US" altLang="zh-TW" sz="3200" dirty="0">
                <a:solidFill>
                  <a:schemeClr val="tx1"/>
                </a:solidFill>
              </a:rPr>
              <a:t>right, only 3 traversals remain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>
                <a:solidFill>
                  <a:schemeClr val="tx1"/>
                </a:solidFill>
              </a:rPr>
              <a:t>LVR, LRV, VLR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800" dirty="0" err="1">
                <a:solidFill>
                  <a:schemeClr val="tx1"/>
                </a:solidFill>
              </a:rPr>
              <a:t>inorder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en-US" altLang="zh-TW" sz="2800" dirty="0" err="1">
                <a:solidFill>
                  <a:schemeClr val="tx1"/>
                </a:solidFill>
              </a:rPr>
              <a:t>postorder</a:t>
            </a:r>
            <a:r>
              <a:rPr lang="en-US" altLang="zh-TW" sz="2800" dirty="0">
                <a:solidFill>
                  <a:schemeClr val="tx1"/>
                </a:solidFill>
              </a:rPr>
              <a:t>, preorder 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78845"/>
            <a:ext cx="8435258" cy="44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28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54" y="1759527"/>
            <a:ext cx="3935449" cy="403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9527"/>
            <a:ext cx="3733800" cy="412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47244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Inorder</a:t>
            </a:r>
            <a:r>
              <a:rPr lang="en-US" dirty="0"/>
              <a:t> - 10,20, 30</a:t>
            </a:r>
          </a:p>
          <a:p>
            <a:r>
              <a:rPr lang="en-US" dirty="0"/>
              <a:t>Preorder - 10,20,30</a:t>
            </a:r>
          </a:p>
          <a:p>
            <a:r>
              <a:rPr lang="en-US" dirty="0" err="1"/>
              <a:t>Postorder</a:t>
            </a:r>
            <a:r>
              <a:rPr lang="en-US" dirty="0"/>
              <a:t> - 30, 20, 10</a:t>
            </a:r>
          </a:p>
        </p:txBody>
      </p:sp>
    </p:spTree>
    <p:extLst>
      <p:ext uri="{BB962C8B-B14F-4D97-AF65-F5344CB8AC3E}">
        <p14:creationId xmlns:p14="http://schemas.microsoft.com/office/powerpoint/2010/main" val="1987128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39456"/>
            <a:ext cx="7825658" cy="498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745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AE25A-2C78-4852-B210-67675D257ADB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487836" y="1988127"/>
            <a:ext cx="781796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40" y="1171703"/>
            <a:ext cx="6976359" cy="431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-115744" y="444231"/>
            <a:ext cx="9163050" cy="10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 dirty="0">
                <a:solidFill>
                  <a:schemeClr val="tx2"/>
                </a:solidFill>
              </a:rPr>
              <a:t>Binary Tree Traversals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0200" y="5640526"/>
            <a:ext cx="7216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Preorder-  50, 34, 12,5, 23, 20,77, 56,98 79,120, 100,</a:t>
            </a:r>
          </a:p>
          <a:p>
            <a:r>
              <a:rPr lang="en-US" dirty="0" err="1"/>
              <a:t>Postorder</a:t>
            </a:r>
            <a:r>
              <a:rPr lang="en-US" dirty="0"/>
              <a:t>- 5, 20, 23, 12, 34, 56, 79, 100, 120, 98, 77, 50</a:t>
            </a:r>
          </a:p>
          <a:p>
            <a:r>
              <a:rPr lang="en-US" dirty="0" err="1"/>
              <a:t>Inorder</a:t>
            </a:r>
            <a:r>
              <a:rPr lang="en-US" dirty="0"/>
              <a:t>- 5, 12, 20, 23, 34, 50, 56, 77,79, 98, 100, 120</a:t>
            </a:r>
          </a:p>
        </p:txBody>
      </p:sp>
    </p:spTree>
    <p:extLst>
      <p:ext uri="{BB962C8B-B14F-4D97-AF65-F5344CB8AC3E}">
        <p14:creationId xmlns:p14="http://schemas.microsoft.com/office/powerpoint/2010/main" val="1396347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Search Trees in Go. Introduction | by Puneeth S | Level Up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575"/>
            <a:ext cx="572258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Inorder</a:t>
            </a:r>
            <a:r>
              <a:rPr lang="en-US" dirty="0"/>
              <a:t>: 1-5-6-10-17-19-21</a:t>
            </a:r>
          </a:p>
          <a:p>
            <a:r>
              <a:rPr lang="en-US" dirty="0"/>
              <a:t>Preorder:  10-5-1-6-19-17-21</a:t>
            </a:r>
          </a:p>
          <a:p>
            <a:r>
              <a:rPr lang="en-US" dirty="0" err="1"/>
              <a:t>Postorder</a:t>
            </a:r>
            <a:r>
              <a:rPr lang="en-US" dirty="0"/>
              <a:t>: 1-6-5-17-21-19-10</a:t>
            </a:r>
          </a:p>
        </p:txBody>
      </p:sp>
      <p:pic>
        <p:nvPicPr>
          <p:cNvPr id="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36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Inorder</a:t>
            </a:r>
            <a:r>
              <a:rPr lang="en-US" dirty="0"/>
              <a:t>: ?</a:t>
            </a:r>
          </a:p>
          <a:p>
            <a:r>
              <a:rPr lang="en-US" dirty="0"/>
              <a:t>Preorder:  ?</a:t>
            </a:r>
          </a:p>
          <a:p>
            <a:r>
              <a:rPr lang="en-US" dirty="0" err="1"/>
              <a:t>Postorder</a:t>
            </a:r>
            <a:r>
              <a:rPr lang="en-US" dirty="0"/>
              <a:t>: ?</a:t>
            </a:r>
          </a:p>
        </p:txBody>
      </p:sp>
      <p:pic>
        <p:nvPicPr>
          <p:cNvPr id="13314" name="Picture 2" descr="Binary tre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4114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</p:spTree>
    <p:extLst>
      <p:ext uri="{BB962C8B-B14F-4D97-AF65-F5344CB8AC3E}">
        <p14:creationId xmlns:p14="http://schemas.microsoft.com/office/powerpoint/2010/main" val="443217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06008-81FE-42BD-81DC-064CC21FC76B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42900" y="48895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Arithmetic Expression Using BT</a:t>
            </a:r>
          </a:p>
        </p:txBody>
      </p:sp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4375150" y="1768475"/>
            <a:ext cx="571500" cy="569913"/>
            <a:chOff x="2664" y="1090"/>
            <a:chExt cx="360" cy="359"/>
          </a:xfrm>
        </p:grpSpPr>
        <p:sp>
          <p:nvSpPr>
            <p:cNvPr id="51204" name="Oval 4"/>
            <p:cNvSpPr>
              <a:spLocks noChangeArrowheads="1"/>
            </p:cNvSpPr>
            <p:nvPr/>
          </p:nvSpPr>
          <p:spPr bwMode="auto">
            <a:xfrm>
              <a:off x="2664" y="1090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5" name="Rectangle 5"/>
            <p:cNvSpPr>
              <a:spLocks noChangeArrowheads="1"/>
            </p:cNvSpPr>
            <p:nvPr/>
          </p:nvSpPr>
          <p:spPr bwMode="auto">
            <a:xfrm>
              <a:off x="2733" y="1143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+</a:t>
              </a:r>
            </a:p>
          </p:txBody>
        </p:sp>
      </p:grpSp>
      <p:grpSp>
        <p:nvGrpSpPr>
          <p:cNvPr id="51206" name="Group 6"/>
          <p:cNvGrpSpPr>
            <a:grpSpLocks/>
          </p:cNvGrpSpPr>
          <p:nvPr/>
        </p:nvGrpSpPr>
        <p:grpSpPr bwMode="auto">
          <a:xfrm>
            <a:off x="3763963" y="2671763"/>
            <a:ext cx="571500" cy="569912"/>
            <a:chOff x="2279" y="1659"/>
            <a:chExt cx="360" cy="359"/>
          </a:xfrm>
        </p:grpSpPr>
        <p:sp>
          <p:nvSpPr>
            <p:cNvPr id="51207" name="Oval 7"/>
            <p:cNvSpPr>
              <a:spLocks noChangeArrowheads="1"/>
            </p:cNvSpPr>
            <p:nvPr/>
          </p:nvSpPr>
          <p:spPr bwMode="auto">
            <a:xfrm>
              <a:off x="2279" y="165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8" name="Rectangle 8"/>
            <p:cNvSpPr>
              <a:spLocks noChangeArrowheads="1"/>
            </p:cNvSpPr>
            <p:nvPr/>
          </p:nvSpPr>
          <p:spPr bwMode="auto">
            <a:xfrm>
              <a:off x="2348" y="17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*</a:t>
              </a:r>
            </a:p>
          </p:txBody>
        </p:sp>
      </p:grpSp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4146550" y="2327275"/>
            <a:ext cx="341313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10" name="Group 10"/>
          <p:cNvGrpSpPr>
            <a:grpSpLocks/>
          </p:cNvGrpSpPr>
          <p:nvPr/>
        </p:nvGrpSpPr>
        <p:grpSpPr bwMode="auto">
          <a:xfrm>
            <a:off x="1755775" y="5373688"/>
            <a:ext cx="571500" cy="569912"/>
            <a:chOff x="1014" y="3361"/>
            <a:chExt cx="360" cy="359"/>
          </a:xfrm>
        </p:grpSpPr>
        <p:sp>
          <p:nvSpPr>
            <p:cNvPr id="51211" name="Oval 11"/>
            <p:cNvSpPr>
              <a:spLocks noChangeArrowheads="1"/>
            </p:cNvSpPr>
            <p:nvPr/>
          </p:nvSpPr>
          <p:spPr bwMode="auto">
            <a:xfrm>
              <a:off x="1014" y="3361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2" name="Rectangle 12"/>
            <p:cNvSpPr>
              <a:spLocks noChangeArrowheads="1"/>
            </p:cNvSpPr>
            <p:nvPr/>
          </p:nvSpPr>
          <p:spPr bwMode="auto">
            <a:xfrm>
              <a:off x="1083" y="341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51213" name="Line 13"/>
          <p:cNvSpPr>
            <a:spLocks noChangeShapeType="1"/>
          </p:cNvSpPr>
          <p:nvPr/>
        </p:nvSpPr>
        <p:spPr bwMode="auto">
          <a:xfrm flipH="1">
            <a:off x="2071688" y="5027613"/>
            <a:ext cx="439737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14" name="Group 14"/>
          <p:cNvGrpSpPr>
            <a:grpSpLocks/>
          </p:cNvGrpSpPr>
          <p:nvPr/>
        </p:nvGrpSpPr>
        <p:grpSpPr bwMode="auto">
          <a:xfrm>
            <a:off x="3079750" y="3586163"/>
            <a:ext cx="571500" cy="569912"/>
            <a:chOff x="1848" y="2235"/>
            <a:chExt cx="360" cy="359"/>
          </a:xfrm>
        </p:grpSpPr>
        <p:sp>
          <p:nvSpPr>
            <p:cNvPr id="51215" name="Oval 15"/>
            <p:cNvSpPr>
              <a:spLocks noChangeArrowheads="1"/>
            </p:cNvSpPr>
            <p:nvPr/>
          </p:nvSpPr>
          <p:spPr bwMode="auto">
            <a:xfrm>
              <a:off x="1848" y="223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6" name="Rectangle 16"/>
            <p:cNvSpPr>
              <a:spLocks noChangeArrowheads="1"/>
            </p:cNvSpPr>
            <p:nvPr/>
          </p:nvSpPr>
          <p:spPr bwMode="auto">
            <a:xfrm>
              <a:off x="1917" y="22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*</a:t>
              </a:r>
            </a:p>
          </p:txBody>
        </p:sp>
      </p:grpSp>
      <p:grpSp>
        <p:nvGrpSpPr>
          <p:cNvPr id="51217" name="Group 17"/>
          <p:cNvGrpSpPr>
            <a:grpSpLocks/>
          </p:cNvGrpSpPr>
          <p:nvPr/>
        </p:nvGrpSpPr>
        <p:grpSpPr bwMode="auto">
          <a:xfrm>
            <a:off x="2400300" y="4502150"/>
            <a:ext cx="571500" cy="569913"/>
            <a:chOff x="1420" y="2812"/>
            <a:chExt cx="360" cy="359"/>
          </a:xfrm>
        </p:grpSpPr>
        <p:sp>
          <p:nvSpPr>
            <p:cNvPr id="51218" name="Oval 18"/>
            <p:cNvSpPr>
              <a:spLocks noChangeArrowheads="1"/>
            </p:cNvSpPr>
            <p:nvPr/>
          </p:nvSpPr>
          <p:spPr bwMode="auto">
            <a:xfrm>
              <a:off x="1420" y="281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9" name="Rectangle 19"/>
            <p:cNvSpPr>
              <a:spLocks noChangeArrowheads="1"/>
            </p:cNvSpPr>
            <p:nvPr/>
          </p:nvSpPr>
          <p:spPr bwMode="auto">
            <a:xfrm>
              <a:off x="1489" y="2865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/</a:t>
              </a:r>
            </a:p>
          </p:txBody>
        </p:sp>
      </p:grpSp>
      <p:sp>
        <p:nvSpPr>
          <p:cNvPr id="51220" name="Line 20"/>
          <p:cNvSpPr>
            <a:spLocks noChangeShapeType="1"/>
          </p:cNvSpPr>
          <p:nvPr/>
        </p:nvSpPr>
        <p:spPr bwMode="auto">
          <a:xfrm flipH="1">
            <a:off x="3363913" y="3211513"/>
            <a:ext cx="492125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Line 21"/>
          <p:cNvSpPr>
            <a:spLocks noChangeShapeType="1"/>
          </p:cNvSpPr>
          <p:nvPr/>
        </p:nvSpPr>
        <p:spPr bwMode="auto">
          <a:xfrm flipH="1">
            <a:off x="2684463" y="4125913"/>
            <a:ext cx="490537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22" name="Group 22"/>
          <p:cNvGrpSpPr>
            <a:grpSpLocks/>
          </p:cNvGrpSpPr>
          <p:nvPr/>
        </p:nvGrpSpPr>
        <p:grpSpPr bwMode="auto">
          <a:xfrm>
            <a:off x="5038725" y="2686050"/>
            <a:ext cx="571500" cy="569913"/>
            <a:chOff x="3082" y="1668"/>
            <a:chExt cx="360" cy="359"/>
          </a:xfrm>
        </p:grpSpPr>
        <p:sp>
          <p:nvSpPr>
            <p:cNvPr id="51223" name="Oval 23"/>
            <p:cNvSpPr>
              <a:spLocks noChangeArrowheads="1"/>
            </p:cNvSpPr>
            <p:nvPr/>
          </p:nvSpPr>
          <p:spPr bwMode="auto">
            <a:xfrm>
              <a:off x="3082" y="16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4" name="Rectangle 24"/>
            <p:cNvSpPr>
              <a:spLocks noChangeArrowheads="1"/>
            </p:cNvSpPr>
            <p:nvPr/>
          </p:nvSpPr>
          <p:spPr bwMode="auto">
            <a:xfrm>
              <a:off x="3151" y="172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51225" name="Group 25"/>
          <p:cNvGrpSpPr>
            <a:grpSpLocks/>
          </p:cNvGrpSpPr>
          <p:nvPr/>
        </p:nvGrpSpPr>
        <p:grpSpPr bwMode="auto">
          <a:xfrm>
            <a:off x="4375150" y="3587750"/>
            <a:ext cx="571500" cy="569913"/>
            <a:chOff x="2664" y="2236"/>
            <a:chExt cx="360" cy="359"/>
          </a:xfrm>
        </p:grpSpPr>
        <p:sp>
          <p:nvSpPr>
            <p:cNvPr id="51226" name="Oval 26"/>
            <p:cNvSpPr>
              <a:spLocks noChangeArrowheads="1"/>
            </p:cNvSpPr>
            <p:nvPr/>
          </p:nvSpPr>
          <p:spPr bwMode="auto">
            <a:xfrm>
              <a:off x="2664" y="223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7" name="Rectangle 27"/>
            <p:cNvSpPr>
              <a:spLocks noChangeArrowheads="1"/>
            </p:cNvSpPr>
            <p:nvPr/>
          </p:nvSpPr>
          <p:spPr bwMode="auto">
            <a:xfrm>
              <a:off x="2733" y="228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51228" name="Group 28"/>
          <p:cNvGrpSpPr>
            <a:grpSpLocks/>
          </p:cNvGrpSpPr>
          <p:nvPr/>
        </p:nvGrpSpPr>
        <p:grpSpPr bwMode="auto">
          <a:xfrm>
            <a:off x="3746500" y="4471988"/>
            <a:ext cx="571500" cy="569912"/>
            <a:chOff x="2268" y="2793"/>
            <a:chExt cx="360" cy="359"/>
          </a:xfrm>
        </p:grpSpPr>
        <p:sp>
          <p:nvSpPr>
            <p:cNvPr id="51229" name="Oval 29"/>
            <p:cNvSpPr>
              <a:spLocks noChangeArrowheads="1"/>
            </p:cNvSpPr>
            <p:nvPr/>
          </p:nvSpPr>
          <p:spPr bwMode="auto">
            <a:xfrm>
              <a:off x="2268" y="279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0" name="Rectangle 30"/>
            <p:cNvSpPr>
              <a:spLocks noChangeArrowheads="1"/>
            </p:cNvSpPr>
            <p:nvPr/>
          </p:nvSpPr>
          <p:spPr bwMode="auto">
            <a:xfrm>
              <a:off x="2337" y="284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C</a:t>
              </a:r>
            </a:p>
          </p:txBody>
        </p:sp>
      </p:grpSp>
      <p:sp>
        <p:nvSpPr>
          <p:cNvPr id="51231" name="Line 31"/>
          <p:cNvSpPr>
            <a:spLocks noChangeShapeType="1"/>
          </p:cNvSpPr>
          <p:nvPr/>
        </p:nvSpPr>
        <p:spPr bwMode="auto">
          <a:xfrm>
            <a:off x="4845050" y="2309813"/>
            <a:ext cx="441325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2" name="Line 32"/>
          <p:cNvSpPr>
            <a:spLocks noChangeShapeType="1"/>
          </p:cNvSpPr>
          <p:nvPr/>
        </p:nvSpPr>
        <p:spPr bwMode="auto">
          <a:xfrm>
            <a:off x="4181475" y="3228975"/>
            <a:ext cx="458788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Line 33"/>
          <p:cNvSpPr>
            <a:spLocks noChangeShapeType="1"/>
          </p:cNvSpPr>
          <p:nvPr/>
        </p:nvSpPr>
        <p:spPr bwMode="auto">
          <a:xfrm>
            <a:off x="3586163" y="4078288"/>
            <a:ext cx="390525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1234" name="Group 34"/>
          <p:cNvGrpSpPr>
            <a:grpSpLocks/>
          </p:cNvGrpSpPr>
          <p:nvPr/>
        </p:nvGrpSpPr>
        <p:grpSpPr bwMode="auto">
          <a:xfrm>
            <a:off x="3032125" y="5372100"/>
            <a:ext cx="571500" cy="569913"/>
            <a:chOff x="1818" y="3360"/>
            <a:chExt cx="360" cy="359"/>
          </a:xfrm>
        </p:grpSpPr>
        <p:sp>
          <p:nvSpPr>
            <p:cNvPr id="51235" name="Oval 35"/>
            <p:cNvSpPr>
              <a:spLocks noChangeArrowheads="1"/>
            </p:cNvSpPr>
            <p:nvPr/>
          </p:nvSpPr>
          <p:spPr bwMode="auto">
            <a:xfrm>
              <a:off x="1818" y="3360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36" name="Rectangle 36"/>
            <p:cNvSpPr>
              <a:spLocks noChangeArrowheads="1"/>
            </p:cNvSpPr>
            <p:nvPr/>
          </p:nvSpPr>
          <p:spPr bwMode="auto">
            <a:xfrm>
              <a:off x="1887" y="341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altLang="zh-TW" sz="240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51237" name="Line 37"/>
          <p:cNvSpPr>
            <a:spLocks noChangeShapeType="1"/>
          </p:cNvSpPr>
          <p:nvPr/>
        </p:nvSpPr>
        <p:spPr bwMode="auto">
          <a:xfrm>
            <a:off x="2836863" y="5030788"/>
            <a:ext cx="425450" cy="322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8" name="Rectangle 38"/>
          <p:cNvSpPr>
            <a:spLocks noChangeArrowheads="1"/>
          </p:cNvSpPr>
          <p:nvPr/>
        </p:nvSpPr>
        <p:spPr bwMode="auto">
          <a:xfrm>
            <a:off x="1516063" y="6296025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9" name="Rectangle 39"/>
          <p:cNvSpPr>
            <a:spLocks noChangeArrowheads="1"/>
          </p:cNvSpPr>
          <p:nvPr/>
        </p:nvSpPr>
        <p:spPr bwMode="auto">
          <a:xfrm>
            <a:off x="2109788" y="6296025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H="1">
            <a:off x="1714500" y="5949950"/>
            <a:ext cx="185738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>
            <a:off x="2155825" y="5932488"/>
            <a:ext cx="169863" cy="357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2" name="Rectangle 42"/>
          <p:cNvSpPr>
            <a:spLocks noChangeArrowheads="1"/>
          </p:cNvSpPr>
          <p:nvPr/>
        </p:nvSpPr>
        <p:spPr bwMode="auto">
          <a:xfrm>
            <a:off x="2808288" y="631348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3" name="Rectangle 43"/>
          <p:cNvSpPr>
            <a:spLocks noChangeArrowheads="1"/>
          </p:cNvSpPr>
          <p:nvPr/>
        </p:nvSpPr>
        <p:spPr bwMode="auto">
          <a:xfrm>
            <a:off x="3402013" y="631348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4" name="Line 44"/>
          <p:cNvSpPr>
            <a:spLocks noChangeShapeType="1"/>
          </p:cNvSpPr>
          <p:nvPr/>
        </p:nvSpPr>
        <p:spPr bwMode="auto">
          <a:xfrm flipH="1">
            <a:off x="3006725" y="5967413"/>
            <a:ext cx="185738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5" name="Line 45"/>
          <p:cNvSpPr>
            <a:spLocks noChangeShapeType="1"/>
          </p:cNvSpPr>
          <p:nvPr/>
        </p:nvSpPr>
        <p:spPr bwMode="auto">
          <a:xfrm>
            <a:off x="3448050" y="5949950"/>
            <a:ext cx="169863" cy="357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6" name="Rectangle 46"/>
          <p:cNvSpPr>
            <a:spLocks noChangeArrowheads="1"/>
          </p:cNvSpPr>
          <p:nvPr/>
        </p:nvSpPr>
        <p:spPr bwMode="auto">
          <a:xfrm>
            <a:off x="3522663" y="51895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7" name="Rectangle 47"/>
          <p:cNvSpPr>
            <a:spLocks noChangeArrowheads="1"/>
          </p:cNvSpPr>
          <p:nvPr/>
        </p:nvSpPr>
        <p:spPr bwMode="auto">
          <a:xfrm>
            <a:off x="4116388" y="51895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8" name="Line 48"/>
          <p:cNvSpPr>
            <a:spLocks noChangeShapeType="1"/>
          </p:cNvSpPr>
          <p:nvPr/>
        </p:nvSpPr>
        <p:spPr bwMode="auto">
          <a:xfrm flipH="1">
            <a:off x="3721100" y="5048250"/>
            <a:ext cx="238125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9" name="Line 49"/>
          <p:cNvSpPr>
            <a:spLocks noChangeShapeType="1"/>
          </p:cNvSpPr>
          <p:nvPr/>
        </p:nvSpPr>
        <p:spPr bwMode="auto">
          <a:xfrm>
            <a:off x="4129088" y="5030788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4217988" y="42878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1" name="Rectangle 51"/>
          <p:cNvSpPr>
            <a:spLocks noChangeArrowheads="1"/>
          </p:cNvSpPr>
          <p:nvPr/>
        </p:nvSpPr>
        <p:spPr bwMode="auto">
          <a:xfrm>
            <a:off x="4760913" y="4287838"/>
            <a:ext cx="412750" cy="207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2" name="Line 52"/>
          <p:cNvSpPr>
            <a:spLocks noChangeShapeType="1"/>
          </p:cNvSpPr>
          <p:nvPr/>
        </p:nvSpPr>
        <p:spPr bwMode="auto">
          <a:xfrm flipH="1">
            <a:off x="4349750" y="4146550"/>
            <a:ext cx="238125" cy="134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3" name="Line 53"/>
          <p:cNvSpPr>
            <a:spLocks noChangeShapeType="1"/>
          </p:cNvSpPr>
          <p:nvPr/>
        </p:nvSpPr>
        <p:spPr bwMode="auto">
          <a:xfrm>
            <a:off x="4791075" y="4146550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4" name="Rectangle 54"/>
          <p:cNvSpPr>
            <a:spLocks noChangeArrowheads="1"/>
          </p:cNvSpPr>
          <p:nvPr/>
        </p:nvSpPr>
        <p:spPr bwMode="auto">
          <a:xfrm>
            <a:off x="4848225" y="3403600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5" name="Rectangle 55"/>
          <p:cNvSpPr>
            <a:spLocks noChangeArrowheads="1"/>
          </p:cNvSpPr>
          <p:nvPr/>
        </p:nvSpPr>
        <p:spPr bwMode="auto">
          <a:xfrm>
            <a:off x="5391150" y="3403600"/>
            <a:ext cx="412750" cy="2079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6" name="Line 56"/>
          <p:cNvSpPr>
            <a:spLocks noChangeShapeType="1"/>
          </p:cNvSpPr>
          <p:nvPr/>
        </p:nvSpPr>
        <p:spPr bwMode="auto">
          <a:xfrm flipH="1">
            <a:off x="4995863" y="3262313"/>
            <a:ext cx="238125" cy="13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7" name="Line 57"/>
          <p:cNvSpPr>
            <a:spLocks noChangeShapeType="1"/>
          </p:cNvSpPr>
          <p:nvPr/>
        </p:nvSpPr>
        <p:spPr bwMode="auto">
          <a:xfrm>
            <a:off x="5403850" y="3244850"/>
            <a:ext cx="203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8" name="Rectangle 58"/>
          <p:cNvSpPr>
            <a:spLocks noChangeArrowheads="1"/>
          </p:cNvSpPr>
          <p:nvPr/>
        </p:nvSpPr>
        <p:spPr bwMode="auto">
          <a:xfrm>
            <a:off x="6197600" y="1838325"/>
            <a:ext cx="2617788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inorder traversal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/ B * C * D + E</a:t>
            </a:r>
          </a:p>
          <a:p>
            <a:pPr eaLnBrk="0" hangingPunct="0"/>
            <a:r>
              <a:rPr lang="en-US" altLang="zh-TW" sz="2400"/>
              <a:t>infix expression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preorder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* / A B C D E</a:t>
            </a:r>
          </a:p>
          <a:p>
            <a:pPr eaLnBrk="0" hangingPunct="0"/>
            <a:r>
              <a:rPr lang="en-US" altLang="zh-TW" sz="2400"/>
              <a:t>prefix expression</a:t>
            </a:r>
            <a:endParaRPr lang="en-US" altLang="zh-TW" sz="2400">
              <a:solidFill>
                <a:schemeClr val="tx1"/>
              </a:solidFill>
            </a:endParaRP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postorder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B / C * D * E +</a:t>
            </a:r>
            <a:endParaRPr lang="en-US" altLang="zh-TW" sz="2400"/>
          </a:p>
          <a:p>
            <a:pPr eaLnBrk="0" hangingPunct="0"/>
            <a:r>
              <a:rPr lang="en-US" altLang="zh-TW" sz="2400"/>
              <a:t>postfix expression</a:t>
            </a:r>
          </a:p>
          <a:p>
            <a:pPr eaLnBrk="0" hangingPunct="0"/>
            <a:r>
              <a:rPr lang="en-US" altLang="zh-TW" sz="2400">
                <a:solidFill>
                  <a:srgbClr val="CC3300"/>
                </a:solidFill>
              </a:rPr>
              <a:t>level order traversal</a:t>
            </a:r>
          </a:p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E * D / C A B</a:t>
            </a:r>
          </a:p>
        </p:txBody>
      </p:sp>
      <p:pic>
        <p:nvPicPr>
          <p:cNvPr id="62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66" name="Picture 6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9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2E8F-7DAC-4881-A1E8-53131951E1B6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Inorder Traversal </a:t>
            </a:r>
            <a:r>
              <a:rPr lang="en-US" altLang="zh-TW" sz="2400">
                <a:solidFill>
                  <a:schemeClr val="tx2"/>
                </a:solidFill>
              </a:rPr>
              <a:t>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990600" y="20193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inorder(tree_pointer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inorder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inorder(ptr-&gt;left_child);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indorder(ptr-&gt;right_child);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6249988" y="3298825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/ B * C * D + E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6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9378-9114-4119-B830-F569272D9CB8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Preorder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971550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preorder(tree_pointer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preorder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preorder(ptr-&gt;left_child);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predorder(ptr-&gt;right_child);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6070600" y="322103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+ * * / A B C D E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tree</a:t>
            </a:r>
          </a:p>
          <a:p>
            <a:r>
              <a:rPr lang="en-US" dirty="0"/>
              <a:t>Binary tree</a:t>
            </a:r>
          </a:p>
          <a:p>
            <a:r>
              <a:rPr lang="en-US" dirty="0"/>
              <a:t>Binary search tree</a:t>
            </a:r>
          </a:p>
          <a:p>
            <a:r>
              <a:rPr lang="en-US" dirty="0"/>
              <a:t>Threaded binary tree</a:t>
            </a:r>
          </a:p>
          <a:p>
            <a:r>
              <a:rPr lang="en-US" dirty="0"/>
              <a:t>AVL Tree</a:t>
            </a:r>
          </a:p>
          <a:p>
            <a:r>
              <a:rPr lang="en-US" dirty="0"/>
              <a:t>B tree</a:t>
            </a:r>
          </a:p>
          <a:p>
            <a:r>
              <a:rPr lang="en-US" dirty="0"/>
              <a:t>B+ Tree</a:t>
            </a:r>
          </a:p>
          <a:p>
            <a:r>
              <a:rPr lang="en-US" dirty="0" err="1"/>
              <a:t>Trie</a:t>
            </a:r>
            <a:r>
              <a:rPr lang="en-US" dirty="0"/>
              <a:t> </a:t>
            </a:r>
          </a:p>
          <a:p>
            <a:r>
              <a:rPr lang="en-US" dirty="0"/>
              <a:t>Heap </a:t>
            </a:r>
          </a:p>
          <a:p>
            <a:r>
              <a:rPr lang="en-US" dirty="0"/>
              <a:t>Red black tree</a:t>
            </a:r>
          </a:p>
          <a:p>
            <a:r>
              <a:rPr lang="en-US" dirty="0"/>
              <a:t>Splay tree</a:t>
            </a:r>
          </a:p>
        </p:txBody>
      </p:sp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54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CHAPTER 5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E5BE5-CB9F-4238-A08E-3B2BCD59F49C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55298" name="Rectangle 1026"/>
          <p:cNvSpPr>
            <a:spLocks noChangeArrowheads="1"/>
          </p:cNvSpPr>
          <p:nvPr/>
        </p:nvSpPr>
        <p:spPr bwMode="auto">
          <a:xfrm>
            <a:off x="0" y="609600"/>
            <a:ext cx="91630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TW" sz="4400">
                <a:solidFill>
                  <a:schemeClr val="tx2"/>
                </a:solidFill>
              </a:rPr>
              <a:t>Postorder Traversal</a:t>
            </a:r>
            <a:r>
              <a:rPr lang="en-US" altLang="zh-TW" sz="2400">
                <a:solidFill>
                  <a:schemeClr val="tx2"/>
                </a:solidFill>
              </a:rPr>
              <a:t> (recursive version)</a:t>
            </a:r>
            <a:endParaRPr lang="en-US" altLang="zh-TW" sz="4400">
              <a:solidFill>
                <a:schemeClr val="tx2"/>
              </a:solidFill>
            </a:endParaRPr>
          </a:p>
        </p:txBody>
      </p:sp>
      <p:sp>
        <p:nvSpPr>
          <p:cNvPr id="55299" name="Rectangle 1027"/>
          <p:cNvSpPr>
            <a:spLocks noChangeArrowheads="1"/>
          </p:cNvSpPr>
          <p:nvPr/>
        </p:nvSpPr>
        <p:spPr bwMode="auto">
          <a:xfrm>
            <a:off x="1047750" y="1981200"/>
            <a:ext cx="91630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void postorder(tree_pointer ptr)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/* postorder tree traversal */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if (ptr) {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postorder(ptr-&gt;left_child);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postdorder(ptr-&gt;right_child);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    printf(“%d”, ptr-&gt;data);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    }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lang="en-US" altLang="zh-TW" sz="2800" b="1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300" name="Rectangle 1028"/>
          <p:cNvSpPr>
            <a:spLocks noChangeArrowheads="1"/>
          </p:cNvSpPr>
          <p:nvPr/>
        </p:nvSpPr>
        <p:spPr bwMode="auto">
          <a:xfrm>
            <a:off x="5965825" y="3227388"/>
            <a:ext cx="2400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TW" sz="2400">
                <a:solidFill>
                  <a:schemeClr val="tx1"/>
                </a:solidFill>
              </a:rPr>
              <a:t>A B / C * D * E +</a:t>
            </a:r>
          </a:p>
        </p:txBody>
      </p:sp>
      <p:pic>
        <p:nvPicPr>
          <p:cNvPr id="8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done with two pairs of information: </a:t>
            </a:r>
          </a:p>
          <a:p>
            <a:pPr lvl="1"/>
            <a:r>
              <a:rPr lang="en-US" dirty="0" err="1"/>
              <a:t>Inorder</a:t>
            </a:r>
            <a:r>
              <a:rPr lang="en-US" dirty="0"/>
              <a:t> &amp; Preorder</a:t>
            </a:r>
          </a:p>
          <a:p>
            <a:pPr lvl="1"/>
            <a:r>
              <a:rPr lang="en-US" dirty="0" err="1"/>
              <a:t>Inorder</a:t>
            </a:r>
            <a:r>
              <a:rPr lang="en-US" dirty="0"/>
              <a:t> &amp; </a:t>
            </a:r>
            <a:r>
              <a:rPr lang="en-US" dirty="0" err="1"/>
              <a:t>Postorder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Inorder</a:t>
            </a:r>
            <a:r>
              <a:rPr lang="en-US" dirty="0"/>
              <a:t>: 1-5-6-10-17-19-21</a:t>
            </a:r>
          </a:p>
          <a:p>
            <a:r>
              <a:rPr lang="en-US" dirty="0"/>
              <a:t>Preorder:  10-5-1-6-19-17-21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272" y="549594"/>
            <a:ext cx="8569324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Construction of binary tree from traversals </a:t>
            </a:r>
          </a:p>
        </p:txBody>
      </p:sp>
    </p:spTree>
    <p:extLst>
      <p:ext uri="{BB962C8B-B14F-4D97-AF65-F5344CB8AC3E}">
        <p14:creationId xmlns:p14="http://schemas.microsoft.com/office/powerpoint/2010/main" val="3127501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Binary Search Tree</a:t>
            </a:r>
            <a:r>
              <a:rPr lang="en-US" dirty="0"/>
              <a:t> is a node-based binary tree data structure which has the following properties:</a:t>
            </a:r>
          </a:p>
          <a:p>
            <a:pPr fontAlgn="base"/>
            <a:r>
              <a:rPr lang="en-US" dirty="0"/>
              <a:t>The left </a:t>
            </a:r>
            <a:r>
              <a:rPr lang="en-US" dirty="0" err="1"/>
              <a:t>subtree</a:t>
            </a:r>
            <a:r>
              <a:rPr lang="en-US" dirty="0"/>
              <a:t> of a node contains only nodes with keys lesser than the node’s key.</a:t>
            </a:r>
          </a:p>
          <a:p>
            <a:pPr fontAlgn="base"/>
            <a:r>
              <a:rPr lang="en-US" dirty="0"/>
              <a:t>The right </a:t>
            </a:r>
            <a:r>
              <a:rPr lang="en-US" dirty="0" err="1"/>
              <a:t>subtree</a:t>
            </a:r>
            <a:r>
              <a:rPr lang="en-US" dirty="0"/>
              <a:t> of a node contains only nodes with keys greater than the node’s key.</a:t>
            </a:r>
          </a:p>
          <a:p>
            <a:pPr fontAlgn="base"/>
            <a:r>
              <a:rPr lang="en-US" dirty="0"/>
              <a:t>The left and right </a:t>
            </a:r>
            <a:r>
              <a:rPr lang="en-US" dirty="0" err="1"/>
              <a:t>subtree</a:t>
            </a:r>
            <a:r>
              <a:rPr lang="en-US" dirty="0"/>
              <a:t> each must also be a binary search tree.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272" y="549594"/>
            <a:ext cx="8569324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3103137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dirty="0" err="1"/>
              <a:t>inorder</a:t>
            </a:r>
            <a:r>
              <a:rPr lang="en-US" dirty="0"/>
              <a:t> &amp; Preorder traversal pairs: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</p:spTree>
    <p:extLst>
      <p:ext uri="{BB962C8B-B14F-4D97-AF65-F5344CB8AC3E}">
        <p14:creationId xmlns:p14="http://schemas.microsoft.com/office/powerpoint/2010/main" val="3687369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dirty="0" err="1"/>
              <a:t>inorder</a:t>
            </a:r>
            <a:r>
              <a:rPr lang="en-US" dirty="0"/>
              <a:t> &amp; Preorder traversal pairs:</a:t>
            </a:r>
          </a:p>
          <a:p>
            <a:pPr lvl="1"/>
            <a:r>
              <a:rPr lang="en-US" dirty="0"/>
              <a:t>Read the preorder input from left to right</a:t>
            </a:r>
          </a:p>
          <a:p>
            <a:pPr lvl="1"/>
            <a:r>
              <a:rPr lang="en-US" dirty="0"/>
              <a:t>Mark the corresponding nodes in </a:t>
            </a:r>
            <a:r>
              <a:rPr lang="en-US" dirty="0" err="1"/>
              <a:t>inorder</a:t>
            </a:r>
            <a:r>
              <a:rPr lang="en-US" dirty="0"/>
              <a:t> traversal to mark and left &amp; right subtrees recursively</a:t>
            </a:r>
          </a:p>
          <a:p>
            <a:r>
              <a:rPr lang="en-US" dirty="0"/>
              <a:t>For </a:t>
            </a:r>
            <a:r>
              <a:rPr lang="en-US" dirty="0" err="1"/>
              <a:t>inorder</a:t>
            </a:r>
            <a:r>
              <a:rPr lang="en-US" dirty="0"/>
              <a:t> &amp; </a:t>
            </a:r>
            <a:r>
              <a:rPr lang="en-US" dirty="0" err="1"/>
              <a:t>Postorder</a:t>
            </a:r>
            <a:r>
              <a:rPr lang="en-US" dirty="0"/>
              <a:t> traversal pairs: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postorder</a:t>
            </a:r>
            <a:r>
              <a:rPr lang="en-US" dirty="0"/>
              <a:t> input from right to left</a:t>
            </a:r>
          </a:p>
          <a:p>
            <a:pPr lvl="1"/>
            <a:r>
              <a:rPr lang="en-US" dirty="0"/>
              <a:t>Mark the corresponding nodes in </a:t>
            </a:r>
            <a:r>
              <a:rPr lang="en-US" dirty="0" err="1"/>
              <a:t>inorder</a:t>
            </a:r>
            <a:r>
              <a:rPr lang="en-US" dirty="0"/>
              <a:t> traversal to mark and right &amp; left subtrees recursively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</p:spTree>
    <p:extLst>
      <p:ext uri="{BB962C8B-B14F-4D97-AF65-F5344CB8AC3E}">
        <p14:creationId xmlns:p14="http://schemas.microsoft.com/office/powerpoint/2010/main" val="1588903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1-5-6-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-17-19-21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-5-1-6-19-17-21</a:t>
            </a:r>
          </a:p>
          <a:p>
            <a:pPr marL="0" indent="0">
              <a:buNone/>
            </a:pPr>
            <a:r>
              <a:rPr lang="en-US" dirty="0"/>
              <a:t>Step 1: read preorder sequence from left to right, mark the corresponding node in </a:t>
            </a:r>
            <a:r>
              <a:rPr lang="en-US" dirty="0" err="1"/>
              <a:t>inorder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 preorder sequence gives roots and </a:t>
            </a:r>
            <a:r>
              <a:rPr lang="en-US" dirty="0" err="1"/>
              <a:t>subroots</a:t>
            </a:r>
            <a:r>
              <a:rPr lang="en-US" dirty="0"/>
              <a:t> while </a:t>
            </a:r>
            <a:r>
              <a:rPr lang="en-US" dirty="0" err="1"/>
              <a:t>inorder</a:t>
            </a:r>
            <a:r>
              <a:rPr lang="en-US" dirty="0"/>
              <a:t> sequence divides them in left and right part.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</p:spTree>
    <p:extLst>
      <p:ext uri="{BB962C8B-B14F-4D97-AF65-F5344CB8AC3E}">
        <p14:creationId xmlns:p14="http://schemas.microsoft.com/office/powerpoint/2010/main" val="1518854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Inorder</a:t>
            </a:r>
            <a:r>
              <a:rPr lang="en-US" dirty="0"/>
              <a:t>: 1</a:t>
            </a:r>
            <a:r>
              <a:rPr lang="en-US" dirty="0">
                <a:solidFill>
                  <a:srgbClr val="FF0000"/>
                </a:solidFill>
              </a:rPr>
              <a:t>-5</a:t>
            </a:r>
            <a:r>
              <a:rPr lang="en-US" dirty="0"/>
              <a:t>-6-</a:t>
            </a:r>
            <a:r>
              <a:rPr lang="en-US" dirty="0">
                <a:solidFill>
                  <a:srgbClr val="00B050"/>
                </a:solidFill>
              </a:rPr>
              <a:t>10-</a:t>
            </a:r>
            <a:r>
              <a:rPr lang="en-US" dirty="0"/>
              <a:t>17-19-21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-1-6-19-17-21 </a:t>
            </a:r>
            <a:r>
              <a:rPr lang="en-US" sz="2000" dirty="0"/>
              <a:t>(mark 5 as next root)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" name="Oval 1"/>
          <p:cNvSpPr/>
          <p:nvPr/>
        </p:nvSpPr>
        <p:spPr>
          <a:xfrm>
            <a:off x="3429000" y="1752600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10" name="Oval 9"/>
          <p:cNvSpPr/>
          <p:nvPr/>
        </p:nvSpPr>
        <p:spPr>
          <a:xfrm>
            <a:off x="990600" y="2494721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1,5,6</a:t>
            </a:r>
          </a:p>
        </p:txBody>
      </p:sp>
      <p:sp>
        <p:nvSpPr>
          <p:cNvPr id="11" name="Oval 10"/>
          <p:cNvSpPr/>
          <p:nvPr/>
        </p:nvSpPr>
        <p:spPr>
          <a:xfrm>
            <a:off x="5708804" y="2468217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17,19,21</a:t>
            </a:r>
          </a:p>
        </p:txBody>
      </p:sp>
      <p:cxnSp>
        <p:nvCxnSpPr>
          <p:cNvPr id="5" name="Straight Arrow Connector 4"/>
          <p:cNvCxnSpPr>
            <a:stCxn id="2" idx="3"/>
            <a:endCxn id="10" idx="7"/>
          </p:cNvCxnSpPr>
          <p:nvPr/>
        </p:nvCxnSpPr>
        <p:spPr>
          <a:xfrm flipH="1">
            <a:off x="2284089" y="2337967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5"/>
          </p:cNvCxnSpPr>
          <p:nvPr/>
        </p:nvCxnSpPr>
        <p:spPr>
          <a:xfrm>
            <a:off x="4404612" y="2337967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581400" y="4434234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517635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5149851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17,19,21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5019601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5019601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6215064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6215064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5862155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5835651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40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-5-</a:t>
            </a:r>
            <a:r>
              <a:rPr lang="en-US" dirty="0"/>
              <a:t>6-</a:t>
            </a:r>
            <a:r>
              <a:rPr lang="en-US" dirty="0">
                <a:solidFill>
                  <a:srgbClr val="00B050"/>
                </a:solidFill>
              </a:rPr>
              <a:t>10-</a:t>
            </a:r>
            <a:r>
              <a:rPr lang="en-US" dirty="0"/>
              <a:t>17-19-21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10-5-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-6-19-17-21 </a:t>
            </a:r>
            <a:r>
              <a:rPr lang="en-US" sz="2000" dirty="0"/>
              <a:t>(Mark 1 as next root, but it has no unmarked elements in </a:t>
            </a:r>
            <a:r>
              <a:rPr lang="en-US" sz="2000" dirty="0" err="1"/>
              <a:t>inorder</a:t>
            </a:r>
            <a:r>
              <a:rPr lang="en-US" sz="2000" dirty="0"/>
              <a:t> sequence i.e. it’s a leaf node)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3231615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397373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3947232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17,19,21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3816982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3816982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4659536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4633032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50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1-5-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10-</a:t>
            </a:r>
            <a:r>
              <a:rPr lang="en-US" dirty="0"/>
              <a:t>17-19-21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10-5-1-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-19-17-21 </a:t>
            </a:r>
            <a:r>
              <a:rPr lang="en-US" sz="2000" dirty="0"/>
              <a:t>(Mark 6 as next root, but it has no unmarked elements in </a:t>
            </a:r>
            <a:r>
              <a:rPr lang="en-US" sz="2000" dirty="0" err="1"/>
              <a:t>inorder</a:t>
            </a:r>
            <a:r>
              <a:rPr lang="en-US" sz="2000" dirty="0"/>
              <a:t> sequence i.e. it’s a leaf </a:t>
            </a:r>
            <a:r>
              <a:rPr lang="en-US" sz="2000" dirty="0" err="1"/>
              <a:t>node,too</a:t>
            </a:r>
            <a:r>
              <a:rPr lang="en-US" sz="2000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3231615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397373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3947232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17,19,21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3816982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3816982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4659536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4633032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778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1-5-6-10-</a:t>
            </a:r>
            <a:r>
              <a:rPr lang="en-US" dirty="0"/>
              <a:t>17-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-21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10-5-1-6-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-17-21 </a:t>
            </a:r>
            <a:r>
              <a:rPr lang="en-US" sz="2000" dirty="0"/>
              <a:t>(Mark 19  as next root)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3231615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397373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3947232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19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3816982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3816982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4659536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4633032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246993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</a:t>
            </a:r>
          </a:p>
        </p:txBody>
      </p:sp>
      <p:sp>
        <p:nvSpPr>
          <p:cNvPr id="19" name="Oval 18"/>
          <p:cNvSpPr/>
          <p:nvPr/>
        </p:nvSpPr>
        <p:spPr>
          <a:xfrm>
            <a:off x="7022610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21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205346" y="4676997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11508" y="4650493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7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1026" name="Picture 2" descr="Binary 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0" y="1323204"/>
            <a:ext cx="2336800" cy="21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ST | Trees in Data Stru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69" y="1019329"/>
            <a:ext cx="2482797" cy="21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L tre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3" y="4305491"/>
            <a:ext cx="3300911" cy="21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 black tree | Trees in Data Structu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7" y="4146439"/>
            <a:ext cx="4906963" cy="24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64323" y="382773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Red Black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4837" y="405856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AVL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10668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Binary search 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0037" y="10014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Binary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9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1-5-6-10-</a:t>
            </a:r>
            <a:r>
              <a:rPr lang="en-US" dirty="0">
                <a:solidFill>
                  <a:srgbClr val="FF0000"/>
                </a:solidFill>
              </a:rPr>
              <a:t>17</a:t>
            </a:r>
            <a:r>
              <a:rPr lang="en-US" dirty="0">
                <a:solidFill>
                  <a:srgbClr val="00B050"/>
                </a:solidFill>
              </a:rPr>
              <a:t>-19-</a:t>
            </a:r>
            <a:r>
              <a:rPr lang="en-US" dirty="0"/>
              <a:t>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10-5-1-6-19-</a:t>
            </a:r>
            <a:r>
              <a:rPr lang="en-US" dirty="0">
                <a:solidFill>
                  <a:srgbClr val="FF0000"/>
                </a:solidFill>
              </a:rPr>
              <a:t>17</a:t>
            </a:r>
            <a:r>
              <a:rPr lang="en-US" dirty="0"/>
              <a:t>-21 </a:t>
            </a:r>
            <a:r>
              <a:rPr lang="en-US" sz="2000" dirty="0"/>
              <a:t>(Mark 17  as next root, it turns out to be a leaf node)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3231615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397373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3947232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19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3816982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3816982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4659536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4633032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246993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</a:t>
            </a:r>
          </a:p>
        </p:txBody>
      </p:sp>
      <p:sp>
        <p:nvSpPr>
          <p:cNvPr id="19" name="Oval 18"/>
          <p:cNvSpPr/>
          <p:nvPr/>
        </p:nvSpPr>
        <p:spPr>
          <a:xfrm>
            <a:off x="7022610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21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205346" y="4676997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11508" y="4650493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05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Inorder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1-5-6-10-17-19-</a:t>
            </a:r>
            <a:r>
              <a:rPr lang="en-US" dirty="0">
                <a:solidFill>
                  <a:srgbClr val="FF0000"/>
                </a:solidFill>
              </a:rPr>
              <a:t>21</a:t>
            </a:r>
          </a:p>
          <a:p>
            <a:r>
              <a:rPr lang="en-US" dirty="0"/>
              <a:t>Preorder:  </a:t>
            </a:r>
            <a:r>
              <a:rPr lang="en-US" dirty="0">
                <a:solidFill>
                  <a:srgbClr val="00B050"/>
                </a:solidFill>
              </a:rPr>
              <a:t>10-5-1-6-19-17-</a:t>
            </a:r>
            <a:r>
              <a:rPr lang="en-US" dirty="0">
                <a:solidFill>
                  <a:srgbClr val="FF0000"/>
                </a:solidFill>
              </a:rPr>
              <a:t>21</a:t>
            </a:r>
            <a:r>
              <a:rPr lang="en-US" dirty="0"/>
              <a:t> </a:t>
            </a:r>
            <a:r>
              <a:rPr lang="en-US" sz="2000" dirty="0"/>
              <a:t>(Mark 21  as next root, it turns out to be a leaf </a:t>
            </a:r>
            <a:r>
              <a:rPr lang="en-US" sz="2000" dirty="0" err="1"/>
              <a:t>node,too</a:t>
            </a:r>
            <a:r>
              <a:rPr lang="en-US" sz="2000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3231615"/>
            <a:ext cx="1143000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10</a:t>
            </a:r>
          </a:p>
        </p:txBody>
      </p:sp>
      <p:sp>
        <p:nvSpPr>
          <p:cNvPr id="21" name="Oval 20"/>
          <p:cNvSpPr/>
          <p:nvPr/>
        </p:nvSpPr>
        <p:spPr>
          <a:xfrm>
            <a:off x="1143000" y="397373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5</a:t>
            </a:r>
          </a:p>
        </p:txBody>
      </p:sp>
      <p:sp>
        <p:nvSpPr>
          <p:cNvPr id="22" name="Oval 21"/>
          <p:cNvSpPr/>
          <p:nvPr/>
        </p:nvSpPr>
        <p:spPr>
          <a:xfrm>
            <a:off x="5861204" y="3947232"/>
            <a:ext cx="1758796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19</a:t>
            </a:r>
          </a:p>
        </p:txBody>
      </p:sp>
      <p:cxnSp>
        <p:nvCxnSpPr>
          <p:cNvPr id="23" name="Straight Arrow Connector 22"/>
          <p:cNvCxnSpPr>
            <a:stCxn id="20" idx="3"/>
            <a:endCxn id="21" idx="7"/>
          </p:cNvCxnSpPr>
          <p:nvPr/>
        </p:nvCxnSpPr>
        <p:spPr>
          <a:xfrm flipH="1">
            <a:off x="2436489" y="3816982"/>
            <a:ext cx="1312299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5"/>
          </p:cNvCxnSpPr>
          <p:nvPr/>
        </p:nvCxnSpPr>
        <p:spPr>
          <a:xfrm>
            <a:off x="4557012" y="3816982"/>
            <a:ext cx="1386588" cy="2571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77897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2253514" y="5012445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6</a:t>
            </a:r>
          </a:p>
        </p:txBody>
      </p:sp>
      <p:cxnSp>
        <p:nvCxnSpPr>
          <p:cNvPr id="27" name="Straight Arrow Connector 26"/>
          <p:cNvCxnSpPr>
            <a:stCxn id="21" idx="4"/>
          </p:cNvCxnSpPr>
          <p:nvPr/>
        </p:nvCxnSpPr>
        <p:spPr>
          <a:xfrm flipH="1">
            <a:off x="1436250" y="4659536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42412" y="4633032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246993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17</a:t>
            </a:r>
          </a:p>
        </p:txBody>
      </p:sp>
      <p:sp>
        <p:nvSpPr>
          <p:cNvPr id="19" name="Oval 18"/>
          <p:cNvSpPr/>
          <p:nvPr/>
        </p:nvSpPr>
        <p:spPr>
          <a:xfrm>
            <a:off x="7022610" y="5029906"/>
            <a:ext cx="1515417" cy="685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Fira sans"/>
              </a:rPr>
              <a:t>21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205346" y="4676997"/>
            <a:ext cx="464459" cy="33465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11508" y="4650493"/>
            <a:ext cx="897826" cy="48894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596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 same process for </a:t>
            </a:r>
            <a:r>
              <a:rPr lang="en-US" dirty="0" err="1"/>
              <a:t>postorder</a:t>
            </a:r>
            <a:r>
              <a:rPr lang="en-US" dirty="0"/>
              <a:t> and </a:t>
            </a:r>
            <a:r>
              <a:rPr lang="en-US" dirty="0" err="1"/>
              <a:t>inorder</a:t>
            </a:r>
            <a:r>
              <a:rPr lang="en-US" dirty="0"/>
              <a:t> sequence, but read the </a:t>
            </a:r>
            <a:r>
              <a:rPr lang="en-US" dirty="0" err="1"/>
              <a:t>postorder</a:t>
            </a:r>
            <a:r>
              <a:rPr lang="en-US" dirty="0"/>
              <a:t> from right to left.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3" y="5943600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Creation of Binary Search Tree from traversals</a:t>
            </a:r>
          </a:p>
        </p:txBody>
      </p:sp>
    </p:spTree>
    <p:extLst>
      <p:ext uri="{BB962C8B-B14F-4D97-AF65-F5344CB8AC3E}">
        <p14:creationId xmlns:p14="http://schemas.microsoft.com/office/powerpoint/2010/main" val="811797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Construct a BST for:</a:t>
            </a:r>
          </a:p>
          <a:p>
            <a:r>
              <a:rPr lang="en-US" dirty="0"/>
              <a:t>10,45,23,90,21,65,100,4,78,50</a:t>
            </a:r>
          </a:p>
          <a:p>
            <a:r>
              <a:rPr lang="en-US" dirty="0"/>
              <a:t>50,78,4,100,65,21,90,23,45,10</a:t>
            </a:r>
          </a:p>
          <a:p>
            <a:r>
              <a:rPr lang="en-US" dirty="0"/>
              <a:t>65,4,50,10,78,45,100,23,90,21</a:t>
            </a:r>
          </a:p>
          <a:p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Construction  of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1113975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tree{</a:t>
            </a:r>
          </a:p>
          <a:p>
            <a:pPr marL="0" indent="0">
              <a:buNone/>
            </a:pPr>
            <a:r>
              <a:rPr lang="en-US" dirty="0"/>
              <a:t>                      </a:t>
            </a:r>
            <a:r>
              <a:rPr lang="en-US" dirty="0" err="1"/>
              <a:t>int</a:t>
            </a:r>
            <a:r>
              <a:rPr lang="en-US" dirty="0"/>
              <a:t> data;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struct</a:t>
            </a:r>
            <a:r>
              <a:rPr lang="en-US" dirty="0"/>
              <a:t> tree *left;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struct</a:t>
            </a:r>
            <a:r>
              <a:rPr lang="en-US" dirty="0"/>
              <a:t> tree *right;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tree *t;</a:t>
            </a:r>
          </a:p>
          <a:p>
            <a:pPr marL="0" indent="0">
              <a:buNone/>
            </a:pPr>
            <a:r>
              <a:rPr lang="en-US" dirty="0"/>
              <a:t>	     </a:t>
            </a:r>
            <a:br>
              <a:rPr lang="en-US" dirty="0"/>
            </a:b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Binary Search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89879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/>
              <a:t>Insertion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63880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1600" dirty="0" err="1"/>
              <a:t>Treetype</a:t>
            </a:r>
            <a:r>
              <a:rPr lang="en-US" sz="1600" dirty="0"/>
              <a:t>  insert(</a:t>
            </a:r>
            <a:r>
              <a:rPr lang="en-US" sz="1600" dirty="0" err="1"/>
              <a:t>TreeType</a:t>
            </a:r>
            <a:r>
              <a:rPr lang="en-US" sz="1600" dirty="0"/>
              <a:t> *root, </a:t>
            </a:r>
            <a:r>
              <a:rPr lang="en-US" sz="1600" dirty="0" err="1"/>
              <a:t>int</a:t>
            </a:r>
            <a:r>
              <a:rPr lang="en-US" sz="1600" dirty="0"/>
              <a:t> key)</a:t>
            </a:r>
          </a:p>
          <a:p>
            <a:pPr marL="0" indent="0" fontAlgn="base">
              <a:buNone/>
            </a:pPr>
            <a:r>
              <a:rPr lang="en-US" sz="1600" dirty="0"/>
              <a:t>{         </a:t>
            </a:r>
            <a:r>
              <a:rPr lang="en-US" sz="1600" dirty="0" err="1"/>
              <a:t>CreateNode</a:t>
            </a:r>
            <a:r>
              <a:rPr lang="en-US" sz="1600" dirty="0"/>
              <a:t>(</a:t>
            </a:r>
            <a:r>
              <a:rPr lang="en-US" sz="1600" dirty="0" err="1"/>
              <a:t>NewNode</a:t>
            </a:r>
            <a:r>
              <a:rPr lang="en-US" sz="1600" dirty="0"/>
              <a:t>)</a:t>
            </a:r>
          </a:p>
          <a:p>
            <a:pPr marL="0" indent="0" fontAlgn="base">
              <a:buNone/>
            </a:pPr>
            <a:r>
              <a:rPr lang="en-US" sz="1600" dirty="0"/>
              <a:t>     // find the position to insert the new node</a:t>
            </a:r>
          </a:p>
          <a:p>
            <a:pPr marL="0" indent="0" fontAlgn="base">
              <a:buNone/>
            </a:pPr>
            <a:r>
              <a:rPr lang="en-US" sz="1600" dirty="0"/>
              <a:t>    </a:t>
            </a:r>
            <a:r>
              <a:rPr lang="en-US" sz="1600" dirty="0" err="1"/>
              <a:t>Treetype</a:t>
            </a:r>
            <a:r>
              <a:rPr lang="en-US" sz="1600" dirty="0"/>
              <a:t> *temp  = root;</a:t>
            </a:r>
          </a:p>
          <a:p>
            <a:pPr marL="0" indent="0" fontAlgn="base">
              <a:buNone/>
            </a:pPr>
            <a:r>
              <a:rPr lang="en-US" sz="1600" dirty="0"/>
              <a:t>     // Pointer parent maintains the trailing  pointer of temp</a:t>
            </a:r>
          </a:p>
          <a:p>
            <a:pPr marL="0" indent="0" fontAlgn="base">
              <a:buNone/>
            </a:pPr>
            <a:r>
              <a:rPr lang="en-US" sz="1600" dirty="0"/>
              <a:t>     </a:t>
            </a:r>
            <a:r>
              <a:rPr lang="en-US" sz="1600" dirty="0" err="1"/>
              <a:t>Treetype</a:t>
            </a:r>
            <a:r>
              <a:rPr lang="en-US" sz="1600" dirty="0"/>
              <a:t> *parent = NULL;</a:t>
            </a:r>
          </a:p>
          <a:p>
            <a:pPr marL="0" indent="0" fontAlgn="base">
              <a:buNone/>
            </a:pPr>
            <a:r>
              <a:rPr lang="en-US" sz="1600" dirty="0"/>
              <a:t> </a:t>
            </a:r>
          </a:p>
          <a:p>
            <a:pPr marL="0" indent="0" fontAlgn="base">
              <a:buNone/>
            </a:pPr>
            <a:r>
              <a:rPr lang="en-US" sz="1600" dirty="0"/>
              <a:t>    while (temp != NULL) {</a:t>
            </a:r>
          </a:p>
          <a:p>
            <a:pPr marL="0" indent="0" fontAlgn="base">
              <a:buNone/>
            </a:pPr>
            <a:r>
              <a:rPr lang="en-US" sz="1600" dirty="0"/>
              <a:t>        parent = temp;</a:t>
            </a:r>
          </a:p>
          <a:p>
            <a:pPr marL="0" indent="0" fontAlgn="base">
              <a:buNone/>
            </a:pPr>
            <a:r>
              <a:rPr lang="en-US" sz="1600" dirty="0"/>
              <a:t>        if (key &lt; temp-&gt;data)             temp = temp-&gt;left;</a:t>
            </a:r>
          </a:p>
          <a:p>
            <a:pPr marL="0" indent="0" fontAlgn="base">
              <a:buNone/>
            </a:pPr>
            <a:r>
              <a:rPr lang="en-US" sz="1600" dirty="0"/>
              <a:t>        else 	            temp = temp-&gt;right;</a:t>
            </a:r>
          </a:p>
          <a:p>
            <a:pPr marL="0" indent="0" fontAlgn="base">
              <a:buNone/>
            </a:pPr>
            <a:r>
              <a:rPr lang="en-US" sz="1600" dirty="0"/>
              <a:t>    }</a:t>
            </a:r>
          </a:p>
          <a:p>
            <a:pPr marL="0" indent="0" fontAlgn="base">
              <a:buNone/>
            </a:pPr>
            <a:r>
              <a:rPr lang="en-US" sz="1600" dirty="0"/>
              <a:t>     // If the root is NULL </a:t>
            </a:r>
            <a:r>
              <a:rPr lang="en-US" sz="1600" dirty="0" err="1"/>
              <a:t>i.e</a:t>
            </a:r>
            <a:r>
              <a:rPr lang="en-US" sz="1600" dirty="0"/>
              <a:t> the tree is empty  The new node is the root node</a:t>
            </a:r>
          </a:p>
          <a:p>
            <a:pPr marL="0" indent="0" fontAlgn="base">
              <a:buNone/>
            </a:pPr>
            <a:r>
              <a:rPr lang="en-US" sz="1600" dirty="0"/>
              <a:t>    if (parent == NULL)          root 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// If the new key is less then the leaf node key Assign the new node to be its left child</a:t>
            </a:r>
          </a:p>
          <a:p>
            <a:pPr marL="0" indent="0" fontAlgn="base">
              <a:buNone/>
            </a:pPr>
            <a:r>
              <a:rPr lang="en-US" sz="1600" dirty="0"/>
              <a:t>    else if (key &lt; parent-&gt;data)	        parent-&gt;left 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// else assign the new node its right child</a:t>
            </a:r>
          </a:p>
          <a:p>
            <a:pPr marL="0" indent="0" fontAlgn="base">
              <a:buNone/>
            </a:pPr>
            <a:r>
              <a:rPr lang="en-US" sz="1600" dirty="0"/>
              <a:t>    else		        parent-&gt;right = </a:t>
            </a:r>
            <a:r>
              <a:rPr lang="en-US" sz="1600" dirty="0" err="1"/>
              <a:t>newnode</a:t>
            </a:r>
            <a:r>
              <a:rPr lang="en-US" sz="1600" dirty="0"/>
              <a:t>;</a:t>
            </a:r>
          </a:p>
          <a:p>
            <a:pPr marL="0" indent="0" fontAlgn="base">
              <a:buNone/>
            </a:pPr>
            <a:r>
              <a:rPr lang="en-US" sz="1600" dirty="0"/>
              <a:t>         return root;</a:t>
            </a:r>
          </a:p>
          <a:p>
            <a:pPr marL="0" indent="0" fontAlgn="base">
              <a:buNone/>
            </a:pP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8716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countNodes</a:t>
            </a:r>
            <a:r>
              <a:rPr lang="en-US" dirty="0"/>
              <a:t>(</a:t>
            </a:r>
            <a:r>
              <a:rPr lang="en-US" dirty="0" err="1"/>
              <a:t>TreeType</a:t>
            </a:r>
            <a:r>
              <a:rPr lang="en-US" dirty="0"/>
              <a:t> t)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If (t==Null)</a:t>
            </a:r>
          </a:p>
          <a:p>
            <a:pPr marL="0" indent="0">
              <a:buNone/>
            </a:pPr>
            <a:r>
              <a:rPr lang="en-US" dirty="0"/>
              <a:t>Print “tree is empty”</a:t>
            </a:r>
          </a:p>
          <a:p>
            <a:pPr marL="0" indent="0">
              <a:buNone/>
            </a:pPr>
            <a:r>
              <a:rPr lang="en-US" dirty="0"/>
              <a:t>Else if (Left(t)==Null AND Right(t)==Null)</a:t>
            </a:r>
          </a:p>
          <a:p>
            <a:pPr marL="0" indent="0">
              <a:buNone/>
            </a:pPr>
            <a:r>
              <a:rPr lang="en-US" dirty="0"/>
              <a:t>         return 1</a:t>
            </a:r>
          </a:p>
          <a:p>
            <a:pPr marL="0" indent="0">
              <a:buNone/>
            </a:pPr>
            <a:r>
              <a:rPr lang="en-US" dirty="0"/>
              <a:t>Else return(</a:t>
            </a:r>
            <a:r>
              <a:rPr lang="en-US" dirty="0" err="1"/>
              <a:t>CountNodes</a:t>
            </a:r>
            <a:r>
              <a:rPr lang="en-US" dirty="0"/>
              <a:t>(Left(t)+</a:t>
            </a:r>
            <a:r>
              <a:rPr lang="en-US" dirty="0" err="1"/>
              <a:t>CountNodes</a:t>
            </a:r>
            <a:r>
              <a:rPr lang="en-US" dirty="0"/>
              <a:t>(Right(t))+1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0840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Cases:</a:t>
            </a:r>
          </a:p>
          <a:p>
            <a:pPr marL="514350" indent="-514350">
              <a:buAutoNum type="arabicPeriod"/>
            </a:pPr>
            <a:r>
              <a:rPr lang="en-US" dirty="0"/>
              <a:t>Deletion from empty tree</a:t>
            </a:r>
          </a:p>
          <a:p>
            <a:pPr marL="514350" indent="-514350">
              <a:buAutoNum type="arabicPeriod"/>
            </a:pPr>
            <a:r>
              <a:rPr lang="en-US" dirty="0"/>
              <a:t>The key to be deleted doesn’t exist in tree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dirty="0"/>
              <a:t>The node to be deleted is the only node in tree</a:t>
            </a:r>
          </a:p>
          <a:p>
            <a:pPr marL="514350" indent="-514350">
              <a:buAutoNum type="arabicPeriod"/>
            </a:pPr>
            <a:r>
              <a:rPr lang="en-US" dirty="0"/>
              <a:t>The node to be deleted is root</a:t>
            </a:r>
          </a:p>
          <a:p>
            <a:pPr marL="514350" indent="-514350">
              <a:buAutoNum type="arabicPeriod"/>
            </a:pPr>
            <a:r>
              <a:rPr lang="en-US" dirty="0"/>
              <a:t>The node to be deleted has </a:t>
            </a:r>
          </a:p>
          <a:p>
            <a:pPr marL="914400" lvl="1" indent="-514350">
              <a:buAutoNum type="arabicPeriod"/>
            </a:pPr>
            <a:r>
              <a:rPr lang="en-US" dirty="0"/>
              <a:t>No child</a:t>
            </a:r>
          </a:p>
          <a:p>
            <a:pPr marL="914400" lvl="1" indent="-514350">
              <a:buAutoNum type="arabicPeriod"/>
            </a:pPr>
            <a:r>
              <a:rPr lang="en-US" dirty="0"/>
              <a:t>Exactly one child</a:t>
            </a:r>
          </a:p>
          <a:p>
            <a:pPr marL="914400" lvl="1" indent="-514350">
              <a:buAutoNum type="arabicPeriod"/>
            </a:pPr>
            <a:r>
              <a:rPr lang="en-US" dirty="0"/>
              <a:t>Two children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Binary Search tree deletion</a:t>
            </a:r>
          </a:p>
        </p:txBody>
      </p:sp>
    </p:spTree>
    <p:extLst>
      <p:ext uri="{BB962C8B-B14F-4D97-AF65-F5344CB8AC3E}">
        <p14:creationId xmlns:p14="http://schemas.microsoft.com/office/powerpoint/2010/main" val="836926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 of a node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//Deletion from empty tree</a:t>
            </a:r>
          </a:p>
          <a:p>
            <a:pPr marL="0" indent="0">
              <a:buNone/>
            </a:pPr>
            <a:r>
              <a:rPr lang="en-US" dirty="0"/>
              <a:t>If (root==null)</a:t>
            </a:r>
          </a:p>
          <a:p>
            <a:pPr marL="0" indent="0">
              <a:buNone/>
            </a:pPr>
            <a:r>
              <a:rPr lang="en-US" dirty="0"/>
              <a:t>{ print “Error”</a:t>
            </a:r>
          </a:p>
          <a:p>
            <a:pPr marL="0" indent="0">
              <a:buNone/>
            </a:pPr>
            <a:r>
              <a:rPr lang="en-US" dirty="0"/>
              <a:t>   exit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//Deletion of only node</a:t>
            </a:r>
          </a:p>
          <a:p>
            <a:pPr marL="0" indent="0">
              <a:buNone/>
            </a:pPr>
            <a:r>
              <a:rPr lang="en-US" dirty="0"/>
              <a:t>If(root-&gt;data ==key &amp;&amp; root-&gt;left==Null &amp;&amp; root-&gt;right==Null)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400050" lvl="1" indent="0">
              <a:buNone/>
            </a:pPr>
            <a:r>
              <a:rPr lang="en-US" dirty="0"/>
              <a:t>temp=root</a:t>
            </a:r>
          </a:p>
          <a:p>
            <a:pPr marL="400050" lvl="1" indent="0">
              <a:buNone/>
            </a:pPr>
            <a:r>
              <a:rPr lang="en-US" dirty="0"/>
              <a:t>Root=null</a:t>
            </a:r>
          </a:p>
          <a:p>
            <a:pPr marL="400050" lvl="1" indent="0">
              <a:buNone/>
            </a:pPr>
            <a:r>
              <a:rPr lang="en-US" dirty="0"/>
              <a:t>Return(temp)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4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6477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Parent = null</a:t>
            </a:r>
          </a:p>
          <a:p>
            <a:pPr marL="0" indent="0">
              <a:buNone/>
            </a:pPr>
            <a:r>
              <a:rPr lang="en-US" dirty="0"/>
              <a:t>Temp =root</a:t>
            </a:r>
          </a:p>
          <a:p>
            <a:pPr marL="0" indent="0">
              <a:buNone/>
            </a:pPr>
            <a:r>
              <a:rPr lang="en-US" dirty="0"/>
              <a:t>While(temp!=null &amp;&amp; temp-&gt;data !=key)</a:t>
            </a:r>
          </a:p>
          <a:p>
            <a:pPr marL="0" indent="0">
              <a:buNone/>
            </a:pPr>
            <a:r>
              <a:rPr lang="en-US" dirty="0"/>
              <a:t>{ if (key&lt; temp-&gt;data)</a:t>
            </a:r>
          </a:p>
          <a:p>
            <a:pPr marL="0" indent="0">
              <a:buNone/>
            </a:pPr>
            <a:r>
              <a:rPr lang="en-US" dirty="0"/>
              <a:t>        parent = temp; temp=temp-&gt;left</a:t>
            </a:r>
          </a:p>
          <a:p>
            <a:pPr marL="0" indent="0">
              <a:buNone/>
            </a:pPr>
            <a:r>
              <a:rPr lang="en-US" dirty="0"/>
              <a:t>   else</a:t>
            </a:r>
          </a:p>
          <a:p>
            <a:pPr marL="0" indent="0">
              <a:buNone/>
            </a:pPr>
            <a:r>
              <a:rPr lang="en-US" dirty="0"/>
              <a:t>       parent = temp; temp=temp-&gt;right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If (temp==null)</a:t>
            </a:r>
          </a:p>
          <a:p>
            <a:pPr marL="0" indent="0">
              <a:buNone/>
            </a:pPr>
            <a:r>
              <a:rPr lang="en-US" dirty="0"/>
              <a:t>Print “Error, element not found” Exit</a:t>
            </a:r>
          </a:p>
          <a:p>
            <a:pPr marL="0" indent="0">
              <a:buNone/>
            </a:pPr>
            <a:r>
              <a:rPr lang="en-US" dirty="0" err="1"/>
              <a:t>Elseif</a:t>
            </a:r>
            <a:r>
              <a:rPr lang="en-US" dirty="0"/>
              <a:t> (temp-&gt;left== null &amp;&amp; temp-&gt;right==Null)</a:t>
            </a:r>
          </a:p>
          <a:p>
            <a:pPr marL="0" indent="0">
              <a:buNone/>
            </a:pPr>
            <a:r>
              <a:rPr lang="en-US" dirty="0"/>
              <a:t>//node with no children</a:t>
            </a:r>
          </a:p>
          <a:p>
            <a:pPr marL="0" indent="0">
              <a:buNone/>
            </a:pPr>
            <a:r>
              <a:rPr lang="en-US" dirty="0"/>
              <a:t>      { if (temp==parent-&gt;left)</a:t>
            </a:r>
          </a:p>
          <a:p>
            <a:pPr marL="0" indent="0">
              <a:buNone/>
            </a:pPr>
            <a:r>
              <a:rPr lang="en-US" dirty="0"/>
              <a:t>                parent-&gt;left= Null</a:t>
            </a:r>
          </a:p>
          <a:p>
            <a:pPr marL="0" indent="0">
              <a:buNone/>
            </a:pPr>
            <a:r>
              <a:rPr lang="en-US" dirty="0"/>
              <a:t>          Else</a:t>
            </a:r>
          </a:p>
          <a:p>
            <a:pPr marL="0" indent="0">
              <a:buNone/>
            </a:pPr>
            <a:r>
              <a:rPr lang="en-US" dirty="0"/>
              <a:t>      	parent-&gt;right=Null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1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2050" name="Picture 2" descr="splay tree | Trees in Data Stru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" y="944943"/>
            <a:ext cx="3963754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eap Data Structu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3" y="3382455"/>
            <a:ext cx="47625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ie - Wikipedi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18" y="2702254"/>
            <a:ext cx="3457436" cy="324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88918" y="598842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Trie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3973" y="614112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Heap (</a:t>
            </a:r>
            <a:r>
              <a:rPr lang="en-US" sz="2400" b="1" dirty="0" err="1">
                <a:solidFill>
                  <a:schemeClr val="tx2"/>
                </a:solidFill>
              </a:rPr>
              <a:t>MinHeap</a:t>
            </a:r>
            <a:r>
              <a:rPr lang="en-US" sz="2400" b="1" dirty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800" y="6051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Splay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65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Elseif</a:t>
            </a:r>
            <a:r>
              <a:rPr lang="en-US" dirty="0"/>
              <a:t>(temp-&gt;left!= null &amp;&amp; temp-&gt;right==Null) </a:t>
            </a:r>
          </a:p>
          <a:p>
            <a:pPr marL="0" indent="0">
              <a:buNone/>
            </a:pPr>
            <a:r>
              <a:rPr lang="en-US" dirty="0"/>
              <a:t>//node with only left child</a:t>
            </a:r>
          </a:p>
          <a:p>
            <a:pPr marL="0" indent="0">
              <a:buNone/>
            </a:pPr>
            <a:r>
              <a:rPr lang="en-US" dirty="0"/>
              <a:t>{ if (temp==parent-&gt;left)</a:t>
            </a:r>
          </a:p>
          <a:p>
            <a:pPr marL="0" indent="0">
              <a:buNone/>
            </a:pPr>
            <a:r>
              <a:rPr lang="en-US" dirty="0"/>
              <a:t>                parent-&gt;left= temp-&gt;left</a:t>
            </a:r>
          </a:p>
          <a:p>
            <a:pPr marL="0" indent="0">
              <a:buNone/>
            </a:pPr>
            <a:r>
              <a:rPr lang="en-US" dirty="0"/>
              <a:t>          Else</a:t>
            </a:r>
          </a:p>
          <a:p>
            <a:pPr marL="0" indent="0">
              <a:buNone/>
            </a:pPr>
            <a:r>
              <a:rPr lang="en-US" dirty="0"/>
              <a:t>      	parent-&gt;right=temp-&gt;left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  <a:p>
            <a:pPr marL="0" indent="0">
              <a:buNone/>
            </a:pPr>
            <a:r>
              <a:rPr lang="en-US" dirty="0" err="1"/>
              <a:t>Elseif</a:t>
            </a:r>
            <a:r>
              <a:rPr lang="en-US" dirty="0"/>
              <a:t>(temp-&gt;left== null &amp;&amp; temp-&gt;right!=Null)</a:t>
            </a:r>
          </a:p>
          <a:p>
            <a:pPr marL="0" indent="0">
              <a:buNone/>
            </a:pPr>
            <a:r>
              <a:rPr lang="en-US" dirty="0"/>
              <a:t>//node with only right child</a:t>
            </a:r>
          </a:p>
          <a:p>
            <a:pPr marL="0" indent="0">
              <a:buNone/>
            </a:pPr>
            <a:r>
              <a:rPr lang="en-US" dirty="0"/>
              <a:t>{ if (temp==parent-&gt;left)</a:t>
            </a:r>
          </a:p>
          <a:p>
            <a:pPr marL="0" indent="0">
              <a:buNone/>
            </a:pPr>
            <a:r>
              <a:rPr lang="en-US" dirty="0"/>
              <a:t>                parent-&gt;left= temp-&gt;right</a:t>
            </a:r>
          </a:p>
          <a:p>
            <a:pPr marL="0" indent="0">
              <a:buNone/>
            </a:pPr>
            <a:r>
              <a:rPr lang="en-US" dirty="0"/>
              <a:t>          Else</a:t>
            </a:r>
          </a:p>
          <a:p>
            <a:pPr marL="0" indent="0">
              <a:buNone/>
            </a:pPr>
            <a:r>
              <a:rPr lang="en-US" dirty="0"/>
              <a:t>      	parent-&gt;right=temp-&gt;right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62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//Deletion of node with two children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87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51" y="112264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Named after their inventors </a:t>
            </a:r>
            <a:r>
              <a:rPr lang="en-US" b="1" dirty="0" err="1"/>
              <a:t>Adelson</a:t>
            </a:r>
            <a:r>
              <a:rPr lang="en-US" b="1" dirty="0"/>
              <a:t>, </a:t>
            </a:r>
            <a:r>
              <a:rPr lang="en-US" b="1" dirty="0" err="1"/>
              <a:t>Velski</a:t>
            </a:r>
            <a:r>
              <a:rPr lang="en-US" b="1" dirty="0"/>
              <a:t> &amp; Landis</a:t>
            </a:r>
            <a:r>
              <a:rPr lang="en-US" dirty="0"/>
              <a:t>, AVL trees are height balancing binary search tree.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74580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AVL tree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513" y="2441445"/>
            <a:ext cx="2878138" cy="4025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549129"/>
            <a:ext cx="247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Let’s consider </a:t>
            </a:r>
            <a:r>
              <a:rPr lang="en-US" dirty="0">
                <a:latin typeface="Fira sans"/>
                <a:cs typeface="Courier New" pitchFamily="49" charset="0"/>
              </a:rPr>
              <a:t>creation of a BST i.e. insert values starting from an empty tree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Insert values 1, 2, 3, 4, 5, 6, 7, 8, 9  into an empty BST</a:t>
            </a:r>
          </a:p>
          <a:p>
            <a:endParaRPr lang="en-US" sz="400" dirty="0">
              <a:latin typeface="Fira sans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Fira sans"/>
              </a:rPr>
              <a:t>If inserted in given order, what is the tree?  </a:t>
            </a:r>
            <a:br>
              <a:rPr lang="en-US" dirty="0">
                <a:latin typeface="Fira sans"/>
              </a:rPr>
            </a:br>
            <a:endParaRPr lang="en-US" sz="1600" dirty="0">
              <a:latin typeface="Fira sans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Fira sans"/>
              </a:rPr>
              <a:t>Is inserting in the reverse order any better?</a:t>
            </a: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AVL tree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buildTree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BST: Efficiency of Operations?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33400" indent="-53340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533400" indent="-533400">
              <a:buNone/>
            </a:pPr>
            <a:r>
              <a:rPr lang="en-US" i="1" dirty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800" dirty="0"/>
          </a:p>
          <a:p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800" dirty="0"/>
          </a:p>
          <a:p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How can we make a BST efficient?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 and right </a:t>
            </a:r>
            <a:r>
              <a:rPr lang="en-US" dirty="0" err="1"/>
              <a:t>subtrees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and right </a:t>
            </a:r>
            <a:r>
              <a:rPr lang="en-US" dirty="0" err="1"/>
              <a:t>subtrees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Potential Balance Conditions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An AVL tree is a self-balancing binary search tree.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Structural properties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Binary tree property (same as BST)</a:t>
            </a:r>
          </a:p>
          <a:p>
            <a:pPr marL="0" indent="0">
              <a:buNone/>
            </a:pPr>
            <a:r>
              <a:rPr lang="en-US" dirty="0">
                <a:latin typeface="Fira sans"/>
              </a:rPr>
              <a:t>Order property (same as for BST)</a:t>
            </a:r>
            <a:br>
              <a:rPr lang="en-US" dirty="0">
                <a:latin typeface="Fira sans"/>
              </a:rPr>
            </a:b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 dirty="0">
                <a:latin typeface="Fira sans"/>
              </a:rPr>
              <a:t>Balance condition:</a:t>
            </a: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balance of every node is between -1 and 1</a:t>
            </a:r>
            <a:br>
              <a:rPr lang="en-US" dirty="0">
                <a:latin typeface="Fira sans"/>
              </a:rPr>
            </a:br>
            <a:br>
              <a:rPr lang="en-US" dirty="0">
                <a:latin typeface="Fira sans"/>
              </a:rPr>
            </a:br>
            <a:r>
              <a:rPr lang="en-US" dirty="0">
                <a:latin typeface="Fira sans"/>
              </a:rPr>
              <a:t>where balance(node) = height(</a:t>
            </a:r>
            <a:r>
              <a:rPr lang="en-US" dirty="0" err="1">
                <a:latin typeface="Fira sans"/>
              </a:rPr>
              <a:t>node.left</a:t>
            </a:r>
            <a:r>
              <a:rPr lang="en-US" dirty="0">
                <a:latin typeface="Fira sans"/>
              </a:rPr>
              <a:t>) – height(</a:t>
            </a:r>
            <a:r>
              <a:rPr lang="en-US" dirty="0" err="1">
                <a:latin typeface="Fira sans"/>
              </a:rPr>
              <a:t>node.right</a:t>
            </a:r>
            <a:r>
              <a:rPr lang="en-US" dirty="0">
                <a:latin typeface="Fira sans"/>
              </a:rPr>
              <a:t>)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</p:txBody>
      </p:sp>
      <p:pic>
        <p:nvPicPr>
          <p:cNvPr id="8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9" name="Picture 8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696" y="549594"/>
            <a:ext cx="88949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/>
              </a:rPr>
              <a:t>The AVL Tree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2234508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Is this an AVL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3970532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7257" y="1939096"/>
            <a:ext cx="3990471" cy="4124396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99781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Is this an AVL Tree?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366649" y="1544693"/>
            <a:ext cx="3733800" cy="49132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010367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2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5835651"/>
            <a:ext cx="726281" cy="722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58" y="4869"/>
            <a:ext cx="420532" cy="685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69955" y="-617342"/>
            <a:ext cx="558950" cy="175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04" y="-19725"/>
            <a:ext cx="420533" cy="55895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11E14-6F71-46DE-B764-680C83412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" y="133509"/>
            <a:ext cx="2434302" cy="811434"/>
          </a:xfrm>
          <a:prstGeom prst="rect">
            <a:avLst/>
          </a:prstGeom>
        </p:spPr>
      </p:pic>
      <p:pic>
        <p:nvPicPr>
          <p:cNvPr id="3076" name="Picture 4" descr="B Tree - javatpoi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00" y="3849517"/>
            <a:ext cx="7553016" cy="30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 tree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6" y="970343"/>
            <a:ext cx="66770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10668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B Tree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387192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B+ Tree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207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cxnSp>
        <p:nvCxnSpPr>
          <p:cNvPr id="4" name="AutoShape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3395634" y="2504069"/>
            <a:ext cx="901268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096248" y="3292105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" name="Oval 6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2491020" y="448623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7" name="Oval 7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367360" y="448623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8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614680" y="4451112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9" name="Oval 9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929191" y="32569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" name="Oval 10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3052850" y="2027734"/>
            <a:ext cx="401307" cy="5268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10</a:t>
            </a:r>
          </a:p>
        </p:txBody>
      </p:sp>
      <p:cxnSp>
        <p:nvCxnSpPr>
          <p:cNvPr id="11" name="AutoShape 11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2129845" y="2504068"/>
            <a:ext cx="98153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3815333" y="3768440"/>
            <a:ext cx="33944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3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1568014" y="3733318"/>
            <a:ext cx="41970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" name="AutoShape 14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2271974" y="3733318"/>
            <a:ext cx="41970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Oval 15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4658078" y="4451112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16" name="Oval 16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935725" y="57154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17" name="Oval 17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2089713" y="5715484"/>
            <a:ext cx="401307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7</a:t>
            </a:r>
          </a:p>
        </p:txBody>
      </p:sp>
      <p:cxnSp>
        <p:nvCxnSpPr>
          <p:cNvPr id="18" name="AutoShape 18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2290367" y="4962568"/>
            <a:ext cx="259178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9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3957463" y="4927447"/>
            <a:ext cx="178916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20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4439032" y="3768440"/>
            <a:ext cx="41970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00149" y="4113068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922502" y="527207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69821" y="5294026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892173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454156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725116" y="4029654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681717" y="287064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410605" y="287064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 Box 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892327" y="158432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52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6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3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1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Third insertion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What’s the only way to fix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8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Apply “Single Rotation”</a:t>
            </a:r>
          </a:p>
        </p:txBody>
      </p:sp>
      <p:sp>
        <p:nvSpPr>
          <p:cNvPr id="8" name="Oval 4" descr="50%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6138388" y="3881421"/>
            <a:ext cx="365522" cy="487363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Oval 5" descr="50%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97830" y="4948222"/>
            <a:ext cx="366713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0" name="Oval 6" descr="50%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6755131" y="4948222"/>
            <a:ext cx="365522" cy="487363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cxnSp>
        <p:nvCxnSpPr>
          <p:cNvPr id="11" name="AutoShape 7"/>
          <p:cNvCxnSpPr>
            <a:cxnSpLocks noChangeAspect="1" noChangeShapeType="1"/>
            <a:stCxn id="8" idx="3"/>
            <a:endCxn id="9" idx="0"/>
          </p:cNvCxnSpPr>
          <p:nvPr>
            <p:custDataLst>
              <p:tags r:id="rId4"/>
            </p:custDataLst>
          </p:nvPr>
        </p:nvCxnSpPr>
        <p:spPr bwMode="auto">
          <a:xfrm rot="5400000">
            <a:off x="5611147" y="4367452"/>
            <a:ext cx="650810" cy="510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8"/>
          <p:cNvCxnSpPr>
            <a:cxnSpLocks noChangeAspect="1" noChangeShapeType="1"/>
            <a:stCxn id="8" idx="5"/>
            <a:endCxn id="10" idx="0"/>
          </p:cNvCxnSpPr>
          <p:nvPr>
            <p:custDataLst>
              <p:tags r:id="rId5"/>
            </p:custDataLst>
          </p:nvPr>
        </p:nvCxnSpPr>
        <p:spPr bwMode="auto">
          <a:xfrm rot="16200000" flipH="1">
            <a:off x="6368730" y="4379060"/>
            <a:ext cx="650810" cy="487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6" name="AutoShape 12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285775" y="4338620"/>
            <a:ext cx="640556" cy="304800"/>
          </a:xfrm>
          <a:prstGeom prst="rightArrow">
            <a:avLst>
              <a:gd name="adj1" fmla="val 50000"/>
              <a:gd name="adj2" fmla="val 700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 descr="50%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3410538" y="3944980"/>
            <a:ext cx="366713" cy="488950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4" descr="50%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2781888" y="4738730"/>
            <a:ext cx="366713" cy="488950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20" name="AutoShape 16"/>
          <p:cNvCxnSpPr>
            <a:cxnSpLocks noChangeAspect="1" noChangeShapeType="1"/>
            <a:stCxn id="18" idx="3"/>
          </p:cNvCxnSpPr>
          <p:nvPr>
            <p:custDataLst>
              <p:tags r:id="rId9"/>
            </p:custDataLst>
          </p:nvPr>
        </p:nvCxnSpPr>
        <p:spPr bwMode="auto">
          <a:xfrm rot="5400000">
            <a:off x="2499146" y="5204139"/>
            <a:ext cx="384510" cy="2883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7"/>
          <p:cNvCxnSpPr>
            <a:cxnSpLocks noChangeAspect="1" noChangeShapeType="1"/>
            <a:stCxn id="17" idx="3"/>
            <a:endCxn id="18" idx="7"/>
          </p:cNvCxnSpPr>
          <p:nvPr>
            <p:custDataLst>
              <p:tags r:id="rId10"/>
            </p:custDataLst>
          </p:nvPr>
        </p:nvCxnSpPr>
        <p:spPr bwMode="auto">
          <a:xfrm flipH="1">
            <a:off x="3094897" y="4362325"/>
            <a:ext cx="369345" cy="4480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5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28050" y="3852752"/>
            <a:ext cx="168941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AVL Property violated at node 6</a:t>
            </a:r>
          </a:p>
        </p:txBody>
      </p:sp>
      <p:sp>
        <p:nvSpPr>
          <p:cNvPr id="34" name="Oval 5" descr="50%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2258013" y="5500732"/>
            <a:ext cx="366713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5" grpId="0"/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Single rotation: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The basic operation we’ll use to rebalance</a:t>
            </a:r>
          </a:p>
          <a:p>
            <a:pPr lvl="1"/>
            <a:r>
              <a:rPr lang="en-US" dirty="0"/>
              <a:t>Move child of unbalanced node into parent position</a:t>
            </a:r>
          </a:p>
          <a:p>
            <a:pPr lvl="1"/>
            <a:r>
              <a:rPr lang="en-US" dirty="0"/>
              <a:t>Parent becomes the “other” child (always okay in a BST!)</a:t>
            </a:r>
          </a:p>
          <a:p>
            <a:pPr lvl="1"/>
            <a:r>
              <a:rPr lang="en-US" dirty="0"/>
              <a:t>Other subtrees move in only way BST allows (we’ll see in generalized example)</a:t>
            </a:r>
          </a:p>
        </p:txBody>
      </p:sp>
    </p:spTree>
    <p:extLst>
      <p:ext uri="{BB962C8B-B14F-4D97-AF65-F5344CB8AC3E}">
        <p14:creationId xmlns:p14="http://schemas.microsoft.com/office/powerpoint/2010/main" val="16369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Rotations: Generalized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56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951393" y="1573519"/>
            <a:ext cx="4256942" cy="4433356"/>
            <a:chOff x="2601856" y="1573519"/>
            <a:chExt cx="5675923" cy="4433356"/>
          </a:xfrm>
        </p:grpSpPr>
        <p:sp>
          <p:nvSpPr>
            <p:cNvPr id="5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" name="AutoShape 1034"/>
            <p:cNvCxnSpPr>
              <a:cxnSpLocks noChangeShapeType="1"/>
              <a:stCxn id="10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3" name="AutoShape 1035"/>
            <p:cNvCxnSpPr>
              <a:cxnSpLocks noChangeShapeType="1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5" name="AutoShape 1037"/>
            <p:cNvCxnSpPr>
              <a:cxnSpLocks noChangeShapeType="1"/>
              <a:endCxn id="6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6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17" name="AutoShape 1039"/>
            <p:cNvCxnSpPr>
              <a:cxnSpLocks noChangeShapeType="1"/>
              <a:stCxn id="6" idx="3"/>
              <a:endCxn id="16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19" name="AutoShape 1046"/>
            <p:cNvCxnSpPr>
              <a:cxnSpLocks noChangeShapeType="1"/>
              <a:stCxn id="6" idx="5"/>
              <a:endCxn id="18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0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21" name="AutoShape 1036"/>
            <p:cNvCxnSpPr>
              <a:cxnSpLocks noChangeShapeType="1"/>
              <a:endCxn id="20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2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3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6" name="AutoShape 1046"/>
            <p:cNvCxnSpPr>
              <a:cxnSpLocks noChangeShapeType="1"/>
              <a:stCxn id="7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1039"/>
            <p:cNvCxnSpPr>
              <a:cxnSpLocks noChangeShapeType="1"/>
              <a:stCxn id="7" idx="3"/>
              <a:endCxn id="23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5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365451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4760395" y="2880165"/>
            <a:ext cx="1513351" cy="199034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134131" y="4088997"/>
            <a:ext cx="1350554" cy="2006397"/>
          </a:xfrm>
          <a:prstGeom prst="triangle">
            <a:avLst/>
          </a:prstGeom>
          <a:solidFill>
            <a:srgbClr val="D2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>
            <a:off x="1804812" y="4004841"/>
            <a:ext cx="1401578" cy="209055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951393" y="1573519"/>
            <a:ext cx="4256942" cy="4433356"/>
            <a:chOff x="2601856" y="1573519"/>
            <a:chExt cx="5675923" cy="4433356"/>
          </a:xfrm>
        </p:grpSpPr>
        <p:sp>
          <p:nvSpPr>
            <p:cNvPr id="30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31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2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4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35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36" name="AutoShape 1033"/>
            <p:cNvCxnSpPr>
              <a:cxnSpLocks noChangeShapeType="1"/>
              <a:stCxn id="37" idx="3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1034"/>
            <p:cNvCxnSpPr>
              <a:cxnSpLocks noChangeShapeType="1"/>
              <a:stCxn id="37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1035"/>
            <p:cNvCxnSpPr>
              <a:cxnSpLocks noChangeShapeType="1"/>
              <a:endCxn id="32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1036"/>
            <p:cNvCxnSpPr>
              <a:cxnSpLocks noChangeShapeType="1"/>
              <a:stCxn id="36" idx="3"/>
              <a:endCxn id="34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7"/>
            <p:cNvCxnSpPr>
              <a:cxnSpLocks noChangeShapeType="1"/>
              <a:endCxn id="33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1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42" name="AutoShape 1039"/>
            <p:cNvCxnSpPr>
              <a:cxnSpLocks noChangeShapeType="1"/>
              <a:stCxn id="33" idx="3"/>
              <a:endCxn id="43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3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44" name="AutoShape 1046"/>
            <p:cNvCxnSpPr>
              <a:cxnSpLocks noChangeShapeType="1"/>
              <a:stCxn id="33" idx="5"/>
              <a:endCxn id="45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5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46" name="AutoShape 1036"/>
            <p:cNvCxnSpPr>
              <a:cxnSpLocks noChangeShapeType="1"/>
              <a:endCxn id="47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7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8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49" name="AutoShape 1046"/>
            <p:cNvCxnSpPr>
              <a:cxnSpLocks noChangeShapeType="1"/>
              <a:stCxn id="34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039"/>
            <p:cNvCxnSpPr>
              <a:cxnSpLocks noChangeShapeType="1"/>
              <a:stCxn id="34" idx="3"/>
              <a:endCxn id="50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746723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4879191" y="314552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3221155" y="4314581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1900273" y="4314581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7" name="Oval 1031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3029808" y="3145520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/>
              <a:t>5</a:t>
            </a:r>
          </a:p>
        </p:txBody>
      </p:sp>
      <p:sp>
        <p:nvSpPr>
          <p:cNvPr id="58" name="Oval 103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074940" y="1967704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cxnSp>
        <p:nvCxnSpPr>
          <p:cNvPr id="59" name="AutoShape 1033"/>
          <p:cNvCxnSpPr>
            <a:cxnSpLocks noChangeShapeType="1"/>
            <a:stCxn id="60" idx="3"/>
            <a:endCxn id="59" idx="0"/>
          </p:cNvCxnSpPr>
          <p:nvPr>
            <p:custDataLst>
              <p:tags r:id="rId3"/>
            </p:custDataLst>
          </p:nvPr>
        </p:nvCxnSpPr>
        <p:spPr bwMode="auto">
          <a:xfrm flipH="1">
            <a:off x="3221154" y="2402172"/>
            <a:ext cx="90983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0" name="AutoShape 1034"/>
          <p:cNvCxnSpPr>
            <a:cxnSpLocks noChangeShapeType="1"/>
            <a:stCxn id="60" idx="5"/>
          </p:cNvCxnSpPr>
          <p:nvPr>
            <p:custDataLst>
              <p:tags r:id="rId4"/>
            </p:custDataLst>
          </p:nvPr>
        </p:nvCxnSpPr>
        <p:spPr bwMode="auto">
          <a:xfrm>
            <a:off x="4401587" y="2402172"/>
            <a:ext cx="110616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2" name="AutoShape 1036"/>
          <p:cNvCxnSpPr>
            <a:cxnSpLocks noChangeShapeType="1"/>
            <a:stCxn id="59" idx="3"/>
            <a:endCxn id="57" idx="0"/>
          </p:cNvCxnSpPr>
          <p:nvPr>
            <p:custDataLst>
              <p:tags r:id="rId5"/>
            </p:custDataLst>
          </p:nvPr>
        </p:nvCxnSpPr>
        <p:spPr bwMode="auto">
          <a:xfrm flipH="1">
            <a:off x="2504503" y="3579987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3" name="AutoShape 1037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3360781" y="3616207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4" name="AutoShape 103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4266285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505887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03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4074940" y="1967704"/>
            <a:ext cx="382691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7" name="Triangle 26"/>
          <p:cNvSpPr/>
          <p:nvPr/>
        </p:nvSpPr>
        <p:spPr>
          <a:xfrm>
            <a:off x="4879191" y="3145521"/>
            <a:ext cx="1257113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3221155" y="4314581"/>
            <a:ext cx="1180433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1900273" y="4314581"/>
            <a:ext cx="120846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3" name="AutoShape 1033"/>
          <p:cNvCxnSpPr>
            <a:cxnSpLocks noChangeShapeType="1"/>
            <a:stCxn id="24" idx="3"/>
            <a:endCxn id="23" idx="0"/>
          </p:cNvCxnSpPr>
          <p:nvPr>
            <p:custDataLst>
              <p:tags r:id="rId2"/>
            </p:custDataLst>
          </p:nvPr>
        </p:nvCxnSpPr>
        <p:spPr bwMode="auto">
          <a:xfrm flipH="1">
            <a:off x="3221154" y="2402172"/>
            <a:ext cx="90983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1034"/>
          <p:cNvCxnSpPr>
            <a:cxnSpLocks noChangeShapeType="1"/>
            <a:stCxn id="24" idx="5"/>
          </p:cNvCxnSpPr>
          <p:nvPr>
            <p:custDataLst>
              <p:tags r:id="rId3"/>
            </p:custDataLst>
          </p:nvPr>
        </p:nvCxnSpPr>
        <p:spPr bwMode="auto">
          <a:xfrm>
            <a:off x="4401587" y="2402172"/>
            <a:ext cx="110616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8" name="AutoShape 1036"/>
          <p:cNvCxnSpPr>
            <a:cxnSpLocks noChangeShapeType="1"/>
            <a:stCxn id="23" idx="3"/>
          </p:cNvCxnSpPr>
          <p:nvPr>
            <p:custDataLst>
              <p:tags r:id="rId4"/>
            </p:custDataLst>
          </p:nvPr>
        </p:nvCxnSpPr>
        <p:spPr bwMode="auto">
          <a:xfrm flipH="1">
            <a:off x="2504503" y="3579987"/>
            <a:ext cx="581348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3360781" y="3616207"/>
            <a:ext cx="467056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266285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>
            <a:off x="2995513" y="3099097"/>
            <a:ext cx="451279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40646" y="1931485"/>
            <a:ext cx="451279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grpSp>
        <p:nvGrpSpPr>
          <p:cNvPr id="702" name="Group 701"/>
          <p:cNvGrpSpPr/>
          <p:nvPr/>
        </p:nvGrpSpPr>
        <p:grpSpPr>
          <a:xfrm>
            <a:off x="413122" y="1564959"/>
            <a:ext cx="3506669" cy="4689903"/>
            <a:chOff x="550829" y="1385499"/>
            <a:chExt cx="4675558" cy="4689903"/>
          </a:xfrm>
        </p:grpSpPr>
        <p:sp>
          <p:nvSpPr>
            <p:cNvPr id="27" name="Triangle 26"/>
            <p:cNvSpPr/>
            <p:nvPr/>
          </p:nvSpPr>
          <p:spPr>
            <a:xfrm>
              <a:off x="3550237" y="3127671"/>
              <a:ext cx="1676150" cy="1843169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riangle 24"/>
            <p:cNvSpPr/>
            <p:nvPr/>
          </p:nvSpPr>
          <p:spPr>
            <a:xfrm>
              <a:off x="2312004" y="4294590"/>
              <a:ext cx="1573911" cy="1780812"/>
            </a:xfrm>
            <a:prstGeom prst="triangle">
              <a:avLst/>
            </a:prstGeom>
            <a:solidFill>
              <a:srgbClr val="D2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C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riangle 2"/>
            <p:cNvSpPr/>
            <p:nvPr/>
          </p:nvSpPr>
          <p:spPr>
            <a:xfrm>
              <a:off x="550829" y="4294590"/>
              <a:ext cx="1611280" cy="1780812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356469" y="3559996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498173" y="3596216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335575" y="138549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" name="Rounded Rectangle 3"/>
            <p:cNvSpPr/>
            <p:nvPr/>
          </p:nvSpPr>
          <p:spPr>
            <a:xfrm>
              <a:off x="2011149" y="3079105"/>
              <a:ext cx="601705" cy="593103"/>
            </a:xfrm>
            <a:prstGeom prst="roundRect">
              <a:avLst/>
            </a:prstGeom>
            <a:solidFill>
              <a:srgbClr val="F5FFB4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7" name="AutoShape 1034"/>
            <p:cNvCxnSpPr>
              <a:cxnSpLocks noChangeShapeType="1"/>
              <a:endCxn id="27" idx="0"/>
            </p:cNvCxnSpPr>
            <p:nvPr>
              <p:custDataLst>
                <p:tags r:id="rId4"/>
              </p:custDataLst>
            </p:nvPr>
          </p:nvCxnSpPr>
          <p:spPr bwMode="auto">
            <a:xfrm>
              <a:off x="3550237" y="2313070"/>
              <a:ext cx="838075" cy="8146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96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316672" y="2332985"/>
              <a:ext cx="804242" cy="7699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3" name="Rounded Rectangle 12"/>
            <p:cNvSpPr/>
            <p:nvPr/>
          </p:nvSpPr>
          <p:spPr>
            <a:xfrm>
              <a:off x="3034723" y="1811686"/>
              <a:ext cx="601705" cy="593103"/>
            </a:xfrm>
            <a:prstGeom prst="roundRect">
              <a:avLst/>
            </a:prstGeom>
            <a:solidFill>
              <a:srgbClr val="C6FFB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717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Fira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26811</TotalTime>
  <Words>4399</Words>
  <Application>Microsoft Office PowerPoint</Application>
  <PresentationFormat>On-screen Show (4:3)</PresentationFormat>
  <Paragraphs>901</Paragraphs>
  <Slides>140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1" baseType="lpstr">
      <vt:lpstr>宋体</vt:lpstr>
      <vt:lpstr>Arial</vt:lpstr>
      <vt:lpstr>Calibri</vt:lpstr>
      <vt:lpstr>Courier New</vt:lpstr>
      <vt:lpstr>Fira sans</vt:lpstr>
      <vt:lpstr>Marcellus</vt:lpstr>
      <vt:lpstr>Marcellus(heading)</vt:lpstr>
      <vt:lpstr>Monotype Sorts</vt:lpstr>
      <vt:lpstr>Symbol</vt:lpstr>
      <vt:lpstr>Wingdings</vt:lpstr>
      <vt:lpstr>Office Theme</vt:lpstr>
      <vt:lpstr>Trees</vt:lpstr>
      <vt:lpstr>Outline</vt:lpstr>
      <vt:lpstr>Tree </vt:lpstr>
      <vt:lpstr>A family tree</vt:lpstr>
      <vt:lpstr>A Tree</vt:lpstr>
      <vt:lpstr>Types of trees</vt:lpstr>
      <vt:lpstr>PowerPoint Presentation</vt:lpstr>
      <vt:lpstr>PowerPoint Presentation</vt:lpstr>
      <vt:lpstr>PowerPoint Presentation</vt:lpstr>
      <vt:lpstr>Tree Data structure</vt:lpstr>
      <vt:lpstr>PowerPoint Presentation</vt:lpstr>
      <vt:lpstr> 1. Root</vt:lpstr>
      <vt:lpstr>2. Edge</vt:lpstr>
      <vt:lpstr>3. Parent</vt:lpstr>
      <vt:lpstr>4. Child</vt:lpstr>
      <vt:lpstr>5. Siblings</vt:lpstr>
      <vt:lpstr>6. Degree</vt:lpstr>
      <vt:lpstr>7. Internal Node</vt:lpstr>
      <vt:lpstr>8. Leaf Node</vt:lpstr>
      <vt:lpstr>9. Level</vt:lpstr>
      <vt:lpstr>10. Height</vt:lpstr>
      <vt:lpstr>11. Depth</vt:lpstr>
      <vt:lpstr>12. Subtree</vt:lpstr>
      <vt:lpstr>13. Forest</vt:lpstr>
      <vt:lpstr>14. Path</vt:lpstr>
      <vt:lpstr>15. Keys</vt:lpstr>
      <vt:lpstr>Characteristics of trees</vt:lpstr>
      <vt:lpstr>Application</vt:lpstr>
      <vt:lpstr>Directory structure of a file storage</vt:lpstr>
      <vt:lpstr> Structure of an arithmetic expressions</vt:lpstr>
      <vt:lpstr>Object rendering in 3-D game</vt:lpstr>
      <vt:lpstr>DNS Server entries</vt:lpstr>
      <vt:lpstr>Compression Algorithm</vt:lpstr>
      <vt:lpstr>Game Tree</vt:lpstr>
      <vt:lpstr>PowerPoint Presentation</vt:lpstr>
      <vt:lpstr>Binary Trees</vt:lpstr>
      <vt:lpstr>PowerPoint Presentation</vt:lpstr>
      <vt:lpstr>Binary Tree </vt:lpstr>
      <vt:lpstr>Binary Tree Properties</vt:lpstr>
      <vt:lpstr>PowerPoint Presentation</vt:lpstr>
      <vt:lpstr>PowerPoint Presentation</vt:lpstr>
      <vt:lpstr>Types of Binary Tree</vt:lpstr>
      <vt:lpstr>A complete binary tree</vt:lpstr>
      <vt:lpstr>Binary tree types</vt:lpstr>
      <vt:lpstr>PowerPoint Presentation</vt:lpstr>
      <vt:lpstr>PowerPoint Presentation</vt:lpstr>
      <vt:lpstr>PowerPoint Presentation</vt:lpstr>
      <vt:lpstr>Array representaion of tree</vt:lpstr>
      <vt:lpstr>Binary tree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tree Traversal</vt:lpstr>
      <vt:lpstr>Binary tree Traversal</vt:lpstr>
      <vt:lpstr>PowerPoint Presentation</vt:lpstr>
      <vt:lpstr>PowerPoint Presentation</vt:lpstr>
      <vt:lpstr>PowerPoint Presentation</vt:lpstr>
      <vt:lpstr>PowerPoint Presentation</vt:lpstr>
      <vt:lpstr>Construction of binary tree from traversals </vt:lpstr>
      <vt:lpstr>Binary Search Tree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Creation of Binary Search Tree from traversals</vt:lpstr>
      <vt:lpstr>Construction  of Binary Search Tree</vt:lpstr>
      <vt:lpstr>Binary Search implementation</vt:lpstr>
      <vt:lpstr>Insertion in BST</vt:lpstr>
      <vt:lpstr>Count nodes</vt:lpstr>
      <vt:lpstr>Binary Search tree deletion</vt:lpstr>
      <vt:lpstr>Deletion of a node in BST</vt:lpstr>
      <vt:lpstr>PowerPoint Presentation</vt:lpstr>
      <vt:lpstr>PowerPoint Presentation</vt:lpstr>
      <vt:lpstr>PowerPoint Presentation</vt:lpstr>
      <vt:lpstr>AVL tree</vt:lpstr>
      <vt:lpstr>AVL tree</vt:lpstr>
      <vt:lpstr>BST: Efficiency of Operations?</vt:lpstr>
      <vt:lpstr>How can we make a BST efficient?</vt:lpstr>
      <vt:lpstr>Potential Balance Conditions</vt:lpstr>
      <vt:lpstr>The AVL Tree Data Structure</vt:lpstr>
      <vt:lpstr>Example #1: Is this an AVL Tree?</vt:lpstr>
      <vt:lpstr>Example #2: Is this an AVL Tree?</vt:lpstr>
      <vt:lpstr>AVL Trees</vt:lpstr>
      <vt:lpstr>First insert example</vt:lpstr>
      <vt:lpstr>Fix: Apply “Single Rotation”</vt:lpstr>
      <vt:lpstr>PowerPoint Presentation</vt:lpstr>
      <vt:lpstr>Tree Rotations: Generalized</vt:lpstr>
      <vt:lpstr>Generalizing our examples…</vt:lpstr>
      <vt:lpstr>Generalizing our examples…</vt:lpstr>
      <vt:lpstr>Generalizing our examples…</vt:lpstr>
      <vt:lpstr>Generalizing our examples…</vt:lpstr>
      <vt:lpstr>Generalized Single Rotation</vt:lpstr>
      <vt:lpstr>Generalized Single Rotation</vt:lpstr>
      <vt:lpstr>Single Rotations</vt:lpstr>
      <vt:lpstr>Rotations</vt:lpstr>
      <vt:lpstr>Insertion</vt:lpstr>
      <vt:lpstr>Rotations </vt:lpstr>
      <vt:lpstr>Rotations </vt:lpstr>
      <vt:lpstr>Rotations </vt:lpstr>
      <vt:lpstr>Rotations </vt:lpstr>
      <vt:lpstr>PowerPoint Presentation</vt:lpstr>
      <vt:lpstr>Rotations </vt:lpstr>
      <vt:lpstr>PowerPoint Presentation</vt:lpstr>
      <vt:lpstr>Rotation summary</vt:lpstr>
      <vt:lpstr>Example- 12, 45, 65, 23, 89, 50, 4, 35,100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AVL tree:10, 20, 30, 25, 40, 50, 35, 33, 37, 60,38</vt:lpstr>
      <vt:lpstr>PowerPoint Presentation</vt:lpstr>
      <vt:lpstr>PowerPoint Presentation</vt:lpstr>
      <vt:lpstr>PowerPoint Presentation</vt:lpstr>
      <vt:lpstr>PowerPoint Presentation</vt:lpstr>
      <vt:lpstr>Balance the tree</vt:lpstr>
      <vt:lpstr>Example 3: 8,3,5,25,76, 45, 30,26,28,27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#1: </vt:lpstr>
      <vt:lpstr>Example #2 for left-left case:  insert(16) </vt:lpstr>
      <vt:lpstr>Case #2: </vt:lpstr>
      <vt:lpstr>Example for right-right case:  insert(26) </vt:lpstr>
      <vt:lpstr>Case #3:</vt:lpstr>
      <vt:lpstr>A Better Look at Case #3:</vt:lpstr>
      <vt:lpstr>Case #3: Right-Left Case (after one rotation)</vt:lpstr>
      <vt:lpstr>Practice time! Example of Case #4</vt:lpstr>
      <vt:lpstr>Pros and Cons of AVL Trees</vt:lpstr>
      <vt:lpstr>Queries?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</dc:title>
  <dc:creator>Swait</dc:creator>
  <cp:lastModifiedBy>Om Thanage</cp:lastModifiedBy>
  <cp:revision>475</cp:revision>
  <dcterms:created xsi:type="dcterms:W3CDTF">2020-08-09T15:27:29Z</dcterms:created>
  <dcterms:modified xsi:type="dcterms:W3CDTF">2024-11-14T11:35:22Z</dcterms:modified>
</cp:coreProperties>
</file>